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s/comment2.xml" ContentType="application/vnd.openxmlformats-officedocument.presentationml.comment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omments/comment3.xml" ContentType="application/vnd.openxmlformats-officedocument.presentationml.comment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omments/comment4.xml" ContentType="application/vnd.openxmlformats-officedocument.presentationml.comments+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comments/comment5.xml" ContentType="application/vnd.openxmlformats-officedocument.presentationml.comments+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8" r:id="rId1"/>
    <p:sldMasterId id="2147483762" r:id="rId2"/>
  </p:sldMasterIdLst>
  <p:notesMasterIdLst>
    <p:notesMasterId r:id="rId74"/>
  </p:notesMasterIdLst>
  <p:handoutMasterIdLst>
    <p:handoutMasterId r:id="rId75"/>
  </p:handoutMasterIdLst>
  <p:sldIdLst>
    <p:sldId id="256" r:id="rId3"/>
    <p:sldId id="258" r:id="rId4"/>
    <p:sldId id="259" r:id="rId5"/>
    <p:sldId id="422" r:id="rId6"/>
    <p:sldId id="438" r:id="rId7"/>
    <p:sldId id="296" r:id="rId8"/>
    <p:sldId id="262" r:id="rId9"/>
    <p:sldId id="486" r:id="rId10"/>
    <p:sldId id="435" r:id="rId11"/>
    <p:sldId id="421" r:id="rId12"/>
    <p:sldId id="440" r:id="rId13"/>
    <p:sldId id="478" r:id="rId14"/>
    <p:sldId id="479" r:id="rId15"/>
    <p:sldId id="424" r:id="rId16"/>
    <p:sldId id="302" r:id="rId17"/>
    <p:sldId id="442" r:id="rId18"/>
    <p:sldId id="445" r:id="rId19"/>
    <p:sldId id="427" r:id="rId20"/>
    <p:sldId id="443" r:id="rId21"/>
    <p:sldId id="506" r:id="rId22"/>
    <p:sldId id="451" r:id="rId23"/>
    <p:sldId id="380" r:id="rId24"/>
    <p:sldId id="497" r:id="rId25"/>
    <p:sldId id="316" r:id="rId26"/>
    <p:sldId id="388" r:id="rId27"/>
    <p:sldId id="323" r:id="rId28"/>
    <p:sldId id="320" r:id="rId29"/>
    <p:sldId id="390" r:id="rId30"/>
    <p:sldId id="450" r:id="rId31"/>
    <p:sldId id="452" r:id="rId32"/>
    <p:sldId id="326" r:id="rId33"/>
    <p:sldId id="391" r:id="rId34"/>
    <p:sldId id="327" r:id="rId35"/>
    <p:sldId id="329" r:id="rId36"/>
    <p:sldId id="454" r:id="rId37"/>
    <p:sldId id="393" r:id="rId38"/>
    <p:sldId id="455" r:id="rId39"/>
    <p:sldId id="307" r:id="rId40"/>
    <p:sldId id="394" r:id="rId41"/>
    <p:sldId id="489" r:id="rId42"/>
    <p:sldId id="463" r:id="rId43"/>
    <p:sldId id="464" r:id="rId44"/>
    <p:sldId id="333" r:id="rId45"/>
    <p:sldId id="395" r:id="rId46"/>
    <p:sldId id="336" r:id="rId47"/>
    <p:sldId id="396" r:id="rId48"/>
    <p:sldId id="339" r:id="rId49"/>
    <p:sldId id="397" r:id="rId50"/>
    <p:sldId id="341" r:id="rId51"/>
    <p:sldId id="398" r:id="rId52"/>
    <p:sldId id="465" r:id="rId53"/>
    <p:sldId id="399" r:id="rId54"/>
    <p:sldId id="350" r:id="rId55"/>
    <p:sldId id="355" r:id="rId56"/>
    <p:sldId id="358" r:id="rId57"/>
    <p:sldId id="311" r:id="rId58"/>
    <p:sldId id="466" r:id="rId59"/>
    <p:sldId id="467" r:id="rId60"/>
    <p:sldId id="468" r:id="rId61"/>
    <p:sldId id="402" r:id="rId62"/>
    <p:sldId id="469" r:id="rId63"/>
    <p:sldId id="470" r:id="rId64"/>
    <p:sldId id="490" r:id="rId65"/>
    <p:sldId id="485" r:id="rId66"/>
    <p:sldId id="418" r:id="rId67"/>
    <p:sldId id="491" r:id="rId68"/>
    <p:sldId id="507" r:id="rId69"/>
    <p:sldId id="502" r:id="rId70"/>
    <p:sldId id="429" r:id="rId71"/>
    <p:sldId id="504" r:id="rId72"/>
    <p:sldId id="505" r:id="rId73"/>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24"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150" autoAdjust="0"/>
  </p:normalViewPr>
  <p:slideViewPr>
    <p:cSldViewPr snapToGrid="0">
      <p:cViewPr varScale="1">
        <p:scale>
          <a:sx n="105" d="100"/>
          <a:sy n="105" d="100"/>
        </p:scale>
        <p:origin x="179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commentAuthors" Target="commentAuthor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notesMaster" Target="notesMasters/notesMaster1.xml"/><Relationship Id="rId79"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03-06T08:14:10.425" idx="2">
    <p:pos x="10" y="10"/>
    <p:text>TOO WORDY</p:text>
  </p:cm>
  <p:cm authorId="0" dt="2016-03-06T08:15:06.431" idx="4">
    <p:pos x="106" y="106"/>
    <p:text>RATIONAL FOR THE STUDY</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6-03-06T08:21:05.372" idx="11">
    <p:pos x="511" y="2466"/>
    <p:text>TOO WORDY, IT IS OKAY TO HAVE TWO SLIDES FOR THE RESEARCH QUESTIONS</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16-03-06T09:25:45.651" idx="19">
    <p:pos x="10" y="10"/>
    <p:text>HIGHLIGHT KEY PHASES TO PREVENT FROM READING VERBADUM.  THIS WILL HELP KEEP YOUR FLOW.  </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16-03-06T09:12:44.345" idx="23">
    <p:pos x="5038" y="1988"/>
    <p:text>DO THE SAME TO ALL REMAINING SLIDES WHEN DISCUSSIN THE RECURRING THEMES.  MAKE SURE YOU HAVE LARGER FONTS TO HIGHLIGHT YOUR FINDINGS.</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16-03-06T09:12:44.345" idx="24">
    <p:pos x="5038" y="1988"/>
    <p:text>DO THE SAME TO ALL REMAINING SLIDES WHEN DISCUSSIN THE RECURRING THEMES.  MAKE SURE YOU HAVE LARGER FONTS TO HIGHLIGHT YOUR FINDINGS.</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1092C997-1DA7-DC42-B623-B496631752B1}" type="datetimeFigureOut">
              <a:rPr lang="en-US" smtClean="0"/>
              <a:t>8/27/2016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25B0476-E633-3F4E-AE77-FBC967B68308}" type="slidenum">
              <a:rPr lang="en-US" smtClean="0"/>
              <a:t>‹#›</a:t>
            </a:fld>
            <a:endParaRPr lang="en-US" dirty="0"/>
          </a:p>
        </p:txBody>
      </p:sp>
    </p:spTree>
    <p:extLst>
      <p:ext uri="{BB962C8B-B14F-4D97-AF65-F5344CB8AC3E}">
        <p14:creationId xmlns:p14="http://schemas.microsoft.com/office/powerpoint/2010/main" val="36506082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478240032"/>
      </p:ext>
    </p:extLst>
  </p:cSld>
  <p:clrMap bg1="lt1" tx1="dk1" bg2="dk2" tx2="lt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701041" y="4415790"/>
            <a:ext cx="5608319" cy="4183380"/>
          </a:xfrm>
          <a:prstGeom prst="rect">
            <a:avLst/>
          </a:prstGeom>
          <a:noFill/>
          <a:ln>
            <a:noFill/>
          </a:ln>
        </p:spPr>
        <p:txBody>
          <a:bodyPr lIns="93162" tIns="93162" rIns="93162" bIns="93162" anchor="ctr" anchorCtr="0">
            <a:noAutofit/>
          </a:bodyPr>
          <a:lstStyle/>
          <a:p>
            <a:r>
              <a:rPr lang="en-US" dirty="0" smtClean="0"/>
              <a:t>This</a:t>
            </a:r>
            <a:r>
              <a:rPr lang="en-US" baseline="0" dirty="0" smtClean="0"/>
              <a:t> is my title slide: </a:t>
            </a:r>
          </a:p>
          <a:p>
            <a:endParaRPr dirty="0"/>
          </a:p>
        </p:txBody>
      </p:sp>
      <p:sp>
        <p:nvSpPr>
          <p:cNvPr id="82" name="Shape 82"/>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79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Small</a:t>
            </a:r>
            <a:r>
              <a:rPr lang="en-US" baseline="0" dirty="0" smtClean="0"/>
              <a:t> Learning Communities – separating students into even smaller communities for learning, socializing, tutoring, and relationship building.  </a:t>
            </a:r>
            <a:endParaRPr lang="en-US" dirty="0"/>
          </a:p>
        </p:txBody>
      </p:sp>
    </p:spTree>
    <p:extLst>
      <p:ext uri="{BB962C8B-B14F-4D97-AF65-F5344CB8AC3E}">
        <p14:creationId xmlns:p14="http://schemas.microsoft.com/office/powerpoint/2010/main" val="5091590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latin typeface="Times New Roman"/>
                <a:cs typeface="Times New Roman"/>
              </a:rPr>
              <a:t>1 GPAs, number of credits for promotion, ACT, SAT, EOC  - when they are accused to EOG and they’ve never had to pass a class to be promoted.  </a:t>
            </a:r>
          </a:p>
          <a:p>
            <a:r>
              <a:rPr lang="en-US" dirty="0">
                <a:latin typeface="Times New Roman"/>
                <a:cs typeface="Times New Roman"/>
              </a:rPr>
              <a:t>2 High school teachers tend to lecture on their content and expect students to comprehend the context and analyze, evaluate, and apply critical thinking skills</a:t>
            </a:r>
          </a:p>
          <a:p>
            <a:r>
              <a:rPr lang="en-US" dirty="0">
                <a:latin typeface="Times New Roman"/>
                <a:cs typeface="Times New Roman"/>
              </a:rPr>
              <a:t>3 *Positive Side – </a:t>
            </a:r>
          </a:p>
          <a:p>
            <a:pPr defTabSz="931774">
              <a:defRPr/>
            </a:pPr>
            <a:r>
              <a:rPr lang="en-US" dirty="0">
                <a:latin typeface="Times New Roman"/>
                <a:cs typeface="Times New Roman"/>
              </a:rPr>
              <a:t>4 </a:t>
            </a:r>
            <a:r>
              <a:rPr lang="en-US" dirty="0" smtClean="0"/>
              <a:t>Small Learning community is to subdivide</a:t>
            </a:r>
            <a:r>
              <a:rPr lang="en-US" baseline="0" dirty="0" smtClean="0"/>
              <a:t> large groups into smaller groups – When I first started working with grade nine students – Small Learning Communities were a School Within a School  - So if you can think of the FTP as the strategies, interventions, and curriculum and SLC – as the physical logistics, structure, and location as students are housed and scheduled throughout the day to create a sense of community.  </a:t>
            </a:r>
            <a:endParaRPr lang="en-US" dirty="0" smtClean="0"/>
          </a:p>
          <a:p>
            <a:endParaRPr lang="en-US" dirty="0">
              <a:latin typeface="Times New Roman"/>
              <a:cs typeface="Times New Roman"/>
            </a:endParaRPr>
          </a:p>
          <a:p>
            <a:r>
              <a:rPr lang="en-US" dirty="0">
                <a:latin typeface="Times New Roman"/>
                <a:cs typeface="Times New Roman"/>
              </a:rPr>
              <a:t>(The study further revealed that African American students enrolled in freshman academy had a higher mean in Biology I than African Americans enrolled in traditional high schools. </a:t>
            </a:r>
            <a:endParaRPr lang="en-US" dirty="0"/>
          </a:p>
        </p:txBody>
      </p:sp>
    </p:spTree>
    <p:extLst>
      <p:ext uri="{BB962C8B-B14F-4D97-AF65-F5344CB8AC3E}">
        <p14:creationId xmlns:p14="http://schemas.microsoft.com/office/powerpoint/2010/main" val="2528812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232943" indent="-232943" defTabSz="931774">
              <a:buFontTx/>
              <a:buAutoNum type="arabicPeriod"/>
              <a:defRPr/>
            </a:pPr>
            <a:r>
              <a:rPr lang="en-US" dirty="0" smtClean="0">
                <a:solidFill>
                  <a:schemeClr val="tx1"/>
                </a:solidFill>
                <a:latin typeface="Times New Roman"/>
                <a:cs typeface="Times New Roman"/>
              </a:rPr>
              <a:t>Less</a:t>
            </a:r>
            <a:r>
              <a:rPr lang="en-US" baseline="0" dirty="0" smtClean="0">
                <a:solidFill>
                  <a:schemeClr val="tx1"/>
                </a:solidFill>
                <a:latin typeface="Times New Roman"/>
                <a:cs typeface="Times New Roman"/>
              </a:rPr>
              <a:t> parental involvement – So greater freedom – I ride to school with an upperclassman – Get dropped off at a ballgame, </a:t>
            </a:r>
          </a:p>
          <a:p>
            <a:pPr defTabSz="931774">
              <a:defRPr/>
            </a:pPr>
            <a:r>
              <a:rPr lang="en-US" baseline="0" dirty="0" smtClean="0">
                <a:solidFill>
                  <a:schemeClr val="tx1"/>
                </a:solidFill>
                <a:latin typeface="Times New Roman"/>
                <a:cs typeface="Times New Roman"/>
              </a:rPr>
              <a:t>Walk down the halls with a teacher</a:t>
            </a:r>
          </a:p>
          <a:p>
            <a:pPr defTabSz="931774">
              <a:defRPr/>
            </a:pPr>
            <a:r>
              <a:rPr lang="en-US" baseline="0" dirty="0" smtClean="0">
                <a:solidFill>
                  <a:schemeClr val="tx1"/>
                </a:solidFill>
                <a:latin typeface="Times New Roman"/>
                <a:cs typeface="Times New Roman"/>
              </a:rPr>
              <a:t>Sit anywhere I’d like in the cafeteria</a:t>
            </a:r>
          </a:p>
          <a:p>
            <a:pPr defTabSz="931774">
              <a:defRPr/>
            </a:pPr>
            <a:r>
              <a:rPr lang="en-US" baseline="0" dirty="0" smtClean="0">
                <a:solidFill>
                  <a:schemeClr val="tx1"/>
                </a:solidFill>
                <a:latin typeface="Times New Roman"/>
                <a:cs typeface="Times New Roman"/>
              </a:rPr>
              <a:t>This place is so huge and can hide and skip class</a:t>
            </a:r>
          </a:p>
          <a:p>
            <a:pPr defTabSz="931774">
              <a:defRPr/>
            </a:pPr>
            <a:r>
              <a:rPr lang="en-US" baseline="0" dirty="0" smtClean="0">
                <a:solidFill>
                  <a:schemeClr val="tx1"/>
                </a:solidFill>
                <a:latin typeface="Times New Roman"/>
                <a:cs typeface="Times New Roman"/>
              </a:rPr>
              <a:t>2. It’s powerful, do I do the right thing – How do I balance the awkward way I look and feel with the new academic demands- It can be overwhelming and sometimes student act out because they can’t cope.  Negative behavior becomes their vice</a:t>
            </a:r>
          </a:p>
          <a:p>
            <a:pPr defTabSz="931774">
              <a:defRPr/>
            </a:pPr>
            <a:r>
              <a:rPr lang="en-US" baseline="0" dirty="0" smtClean="0">
                <a:solidFill>
                  <a:schemeClr val="tx1"/>
                </a:solidFill>
                <a:latin typeface="Times New Roman"/>
                <a:cs typeface="Times New Roman"/>
              </a:rPr>
              <a:t>3. Miss their middle school and the teachers – they were top dogs at the middle school – they were really the seniors on campus.  They were high achievers and now the building is huge, they teachers are strangers, their no time to relationship building, the class sizes are bulging. So the transition can cause loneliness, isolation and disconnect.  - Students start wearing all black, cutting, they feel out of place during lunch because they are loners and the lunch hour can be terrifying for them because with block lunch it can be an hour or more.  </a:t>
            </a:r>
          </a:p>
          <a:p>
            <a:pPr defTabSz="931774">
              <a:defRPr/>
            </a:pPr>
            <a:r>
              <a:rPr lang="en-US" baseline="0" dirty="0" smtClean="0">
                <a:solidFill>
                  <a:schemeClr val="tx1"/>
                </a:solidFill>
                <a:latin typeface="Times New Roman"/>
                <a:cs typeface="Times New Roman"/>
              </a:rPr>
              <a:t>*</a:t>
            </a:r>
            <a:endParaRPr lang="en-US" dirty="0"/>
          </a:p>
        </p:txBody>
      </p:sp>
    </p:spTree>
    <p:extLst>
      <p:ext uri="{BB962C8B-B14F-4D97-AF65-F5344CB8AC3E}">
        <p14:creationId xmlns:p14="http://schemas.microsoft.com/office/powerpoint/2010/main" val="34485052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endParaRPr lang="en-US" dirty="0"/>
          </a:p>
        </p:txBody>
      </p:sp>
    </p:spTree>
    <p:extLst>
      <p:ext uri="{BB962C8B-B14F-4D97-AF65-F5344CB8AC3E}">
        <p14:creationId xmlns:p14="http://schemas.microsoft.com/office/powerpoint/2010/main" val="10246647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txBox="1">
            <a:spLocks noGrp="1"/>
          </p:cNvSpPr>
          <p:nvPr>
            <p:ph type="body" idx="1"/>
          </p:nvPr>
        </p:nvSpPr>
        <p:spPr>
          <a:xfrm>
            <a:off x="701041" y="4415790"/>
            <a:ext cx="5608319" cy="4183380"/>
          </a:xfrm>
          <a:prstGeom prst="rect">
            <a:avLst/>
          </a:prstGeom>
          <a:noFill/>
          <a:ln>
            <a:noFill/>
          </a:ln>
        </p:spPr>
        <p:txBody>
          <a:bodyPr lIns="93162" tIns="93162" rIns="93162" bIns="93162" anchor="ctr" anchorCtr="0">
            <a:noAutofit/>
          </a:bodyPr>
          <a:lstStyle/>
          <a:p>
            <a:endParaRPr dirty="0"/>
          </a:p>
        </p:txBody>
      </p:sp>
      <p:sp>
        <p:nvSpPr>
          <p:cNvPr id="123" name="Shape 123"/>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902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A Qualitative method was used in order to hear the stories and voices of the participants to glean</a:t>
            </a:r>
            <a:r>
              <a:rPr lang="en-US" baseline="0" dirty="0" smtClean="0"/>
              <a:t> their perceptions.</a:t>
            </a:r>
            <a:endParaRPr lang="en-US" dirty="0"/>
          </a:p>
        </p:txBody>
      </p:sp>
    </p:spTree>
    <p:extLst>
      <p:ext uri="{BB962C8B-B14F-4D97-AF65-F5344CB8AC3E}">
        <p14:creationId xmlns:p14="http://schemas.microsoft.com/office/powerpoint/2010/main" val="3061580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533092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This data is relative to the study and is</a:t>
            </a:r>
            <a:r>
              <a:rPr lang="en-US" baseline="0" dirty="0" smtClean="0"/>
              <a:t> directly related to the academic achievement of grade nine students for Math I, short-term out of school suspensions, number of criminal acts, and daily attendance.  Graduation rates are also relative and are included in the School profile data.  </a:t>
            </a:r>
            <a:endParaRPr lang="en-US" dirty="0"/>
          </a:p>
        </p:txBody>
      </p:sp>
    </p:spTree>
    <p:extLst>
      <p:ext uri="{BB962C8B-B14F-4D97-AF65-F5344CB8AC3E}">
        <p14:creationId xmlns:p14="http://schemas.microsoft.com/office/powerpoint/2010/main" val="25338645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smtClean="0"/>
              <a:t>(See Appendices)</a:t>
            </a:r>
            <a:r>
              <a:rPr lang="en-US" baseline="0" dirty="0" smtClean="0"/>
              <a:t> </a:t>
            </a:r>
            <a:r>
              <a:rPr lang="en-US" dirty="0" smtClean="0"/>
              <a:t>Ninth-grade teachers are more likely to be uncertified, new to teaching, and/or new to the school than those teaching upper-grades students.  </a:t>
            </a:r>
          </a:p>
          <a:p>
            <a:r>
              <a:rPr lang="en-US" dirty="0" smtClean="0"/>
              <a:t>** Note that only 1 administrator and one teacher had more than</a:t>
            </a:r>
            <a:r>
              <a:rPr lang="en-US" baseline="0" dirty="0" smtClean="0"/>
              <a:t> 10 years of experience with FTP.  The average years of experience for administrators was 11.3 with only an average of 5.6  years with FTP’s.  ½ of the administrators have 3 or less years with FTP and only 1 administrator has more than 10 years of experience with FTP.  The average years of teacher experience for teachers was 7.3 years with  FTP experience for teachers = of 4.8 years.  Seven of the 13 teachers have 3 or less years with FTP and only 1 teacher has more than 10 years of experience with FTP.</a:t>
            </a:r>
            <a:endParaRPr lang="en-US" dirty="0"/>
          </a:p>
        </p:txBody>
      </p:sp>
    </p:spTree>
    <p:extLst>
      <p:ext uri="{BB962C8B-B14F-4D97-AF65-F5344CB8AC3E}">
        <p14:creationId xmlns:p14="http://schemas.microsoft.com/office/powerpoint/2010/main" val="38753662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a:t>
            </a:r>
            <a:r>
              <a:rPr lang="en-US" baseline="0" dirty="0" smtClean="0"/>
              <a:t> District, High School and participate were assigned a code as a means of ambiguity.  </a:t>
            </a:r>
            <a:endParaRPr lang="en-US" dirty="0"/>
          </a:p>
        </p:txBody>
      </p:sp>
    </p:spTree>
    <p:extLst>
      <p:ext uri="{BB962C8B-B14F-4D97-AF65-F5344CB8AC3E}">
        <p14:creationId xmlns:p14="http://schemas.microsoft.com/office/powerpoint/2010/main" val="2476758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3" name="Shape 93"/>
          <p:cNvSpPr txBox="1">
            <a:spLocks noGrp="1"/>
          </p:cNvSpPr>
          <p:nvPr>
            <p:ph type="body" idx="1"/>
          </p:nvPr>
        </p:nvSpPr>
        <p:spPr>
          <a:xfrm>
            <a:off x="701040" y="4415790"/>
            <a:ext cx="5608320" cy="4183380"/>
          </a:xfrm>
          <a:prstGeom prst="rect">
            <a:avLst/>
          </a:prstGeom>
        </p:spPr>
        <p:txBody>
          <a:bodyPr lIns="93162" tIns="93162" rIns="93162" bIns="93162" anchor="t" anchorCtr="0">
            <a:noAutofit/>
          </a:bodyPr>
          <a:lstStyle/>
          <a:p>
            <a:r>
              <a:rPr lang="en-US" dirty="0" smtClean="0"/>
              <a:t>I’d like to say thank you to my chair Dr. LWJ and my committee for</a:t>
            </a:r>
            <a:r>
              <a:rPr lang="en-US" baseline="0" dirty="0" smtClean="0"/>
              <a:t> assisting me through this process.  And moreover my kids even thought they are not here.  It’s not just my work – it has been a cooperative effort.  A lot of times when I did not pay attention to a TV show that we planned to watch together or I missed my son’s basketball game even though I was there because I had my laptop in front of me.  So my family, my church, and my friends have really been neglected. I’d like to thank my dad for being with me today. </a:t>
            </a:r>
          </a:p>
          <a:p>
            <a:endParaRPr lang="en-US" baseline="0" dirty="0" smtClean="0"/>
          </a:p>
          <a:p>
            <a:endParaRPr dirty="0"/>
          </a:p>
        </p:txBody>
      </p:sp>
    </p:spTree>
    <p:extLst>
      <p:ext uri="{BB962C8B-B14F-4D97-AF65-F5344CB8AC3E}">
        <p14:creationId xmlns:p14="http://schemas.microsoft.com/office/powerpoint/2010/main" val="38591840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923422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Flexibility</a:t>
            </a:r>
            <a:r>
              <a:rPr lang="en-US" baseline="0" dirty="0" smtClean="0"/>
              <a:t> within the bell schedule, the curriculum, student schedules, - students are allowed to have a blended day – some online classes and some traditional classes.  Students can remediate during lunch or attend a boot camp before an exam</a:t>
            </a:r>
            <a:endParaRPr lang="en-US" dirty="0"/>
          </a:p>
        </p:txBody>
      </p:sp>
    </p:spTree>
    <p:extLst>
      <p:ext uri="{BB962C8B-B14F-4D97-AF65-F5344CB8AC3E}">
        <p14:creationId xmlns:p14="http://schemas.microsoft.com/office/powerpoint/2010/main" val="10213668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endParaRPr lang="en-US" dirty="0"/>
          </a:p>
        </p:txBody>
      </p:sp>
    </p:spTree>
    <p:extLst>
      <p:ext uri="{BB962C8B-B14F-4D97-AF65-F5344CB8AC3E}">
        <p14:creationId xmlns:p14="http://schemas.microsoft.com/office/powerpoint/2010/main" val="24466819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NCDPI Primary Elements of Effective 9</a:t>
            </a:r>
            <a:r>
              <a:rPr lang="en-US" baseline="30000" dirty="0" smtClean="0"/>
              <a:t>th</a:t>
            </a:r>
            <a:r>
              <a:rPr lang="en-US" dirty="0" smtClean="0"/>
              <a:t> grade academies </a:t>
            </a:r>
          </a:p>
          <a:p>
            <a:r>
              <a:rPr lang="en-US" dirty="0" smtClean="0"/>
              <a:t>NCDPI </a:t>
            </a:r>
            <a:r>
              <a:rPr lang="en-US" dirty="0"/>
              <a:t>Authentic Learning Experience </a:t>
            </a:r>
            <a:endParaRPr lang="en-US" dirty="0" smtClean="0">
              <a:effectLst/>
            </a:endParaRPr>
          </a:p>
          <a:p>
            <a:r>
              <a:rPr lang="en-US" dirty="0"/>
              <a:t>Experiences that connect students to the world outside of the school environment. For example: internships, community outreach, college and business partnerships and research projects that require students to ... investigate societal challenges. </a:t>
            </a:r>
            <a:endParaRPr lang="en-US" dirty="0" smtClean="0">
              <a:effectLst/>
            </a:endParaRPr>
          </a:p>
          <a:p>
            <a:r>
              <a:rPr lang="en-US" dirty="0"/>
              <a:t>Implementing this strategy includes, but is not limited to more classroom-based staff, smaller class sizes and more accountability (i.e. , [as related to] student attendance and teacher-parent communication). </a:t>
            </a:r>
            <a:endParaRPr lang="en-US" dirty="0" smtClean="0">
              <a:effectLst/>
            </a:endParaRPr>
          </a:p>
          <a:p>
            <a:r>
              <a:rPr lang="en-US" dirty="0"/>
              <a:t>Personalization </a:t>
            </a:r>
            <a:endParaRPr lang="en-US" dirty="0" smtClean="0">
              <a:effectLst/>
            </a:endParaRPr>
          </a:p>
          <a:p>
            <a:r>
              <a:rPr lang="en-US" dirty="0"/>
              <a:t>A strategy that enables students to overcome the barriers often associated with race, poverty, language or initially low academic skill. Academies that wish to prepare all ninth grade students with the tools needed to successfully transition to high school will need to develop curriculum and instruction that is demanding and relevant. Authentic learning experiences, personalization and relevant instruction work interdependently with one another, promoting a greater chance to engage students academically. </a:t>
            </a:r>
            <a:endParaRPr lang="en-US" dirty="0" smtClean="0">
              <a:effectLst/>
            </a:endParaRPr>
          </a:p>
          <a:p>
            <a:r>
              <a:rPr lang="en-US" dirty="0"/>
              <a:t>Rigorous and Relevant Instruction </a:t>
            </a:r>
            <a:endParaRPr lang="en-US" dirty="0" smtClean="0">
              <a:effectLst/>
            </a:endParaRPr>
          </a:p>
          <a:p>
            <a:r>
              <a:rPr lang="en-US" dirty="0"/>
              <a:t>Provides teachers with greater opportunities for collaboration, curriculum and instruction design, and to gain insights from their peers. This development not only increases the morale of teachers, but also transcends the learning environment, which ultimately benefits students. </a:t>
            </a:r>
            <a:endParaRPr lang="en-US" dirty="0" smtClean="0">
              <a:effectLst/>
            </a:endParaRPr>
          </a:p>
          <a:p>
            <a:endParaRPr lang="en-US" dirty="0"/>
          </a:p>
        </p:txBody>
      </p:sp>
    </p:spTree>
    <p:extLst>
      <p:ext uri="{BB962C8B-B14F-4D97-AF65-F5344CB8AC3E}">
        <p14:creationId xmlns:p14="http://schemas.microsoft.com/office/powerpoint/2010/main" val="11102435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i="1" dirty="0" smtClean="0">
                <a:solidFill>
                  <a:schemeClr val="tx1"/>
                </a:solidFill>
                <a:latin typeface="Times New Roman"/>
                <a:cs typeface="Times New Roman"/>
              </a:rPr>
              <a:t>. </a:t>
            </a:r>
            <a:r>
              <a:rPr lang="en-US" dirty="0"/>
              <a:t>A 2012 study by the Complete College America (CCA) reported the remediation rates for students entering post-secondary programs directly from high school at 53.8% for two-year institutions and 20.4% for four-year institutions. </a:t>
            </a:r>
            <a:endParaRPr lang="en-US" dirty="0"/>
          </a:p>
        </p:txBody>
      </p:sp>
    </p:spTree>
    <p:extLst>
      <p:ext uri="{BB962C8B-B14F-4D97-AF65-F5344CB8AC3E}">
        <p14:creationId xmlns:p14="http://schemas.microsoft.com/office/powerpoint/2010/main" val="7597883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smtClean="0"/>
              <a:t>Administrators explained how Education Value Added Assessment System (EVAAS), classwork, benchmarks, End-of-Course and other formative and summative assessments assisted in designing instruction. Data helped one school to implement the use of i-Ready, a reading program usually seen in elementary and middle schools.  The principal shared that the school was using the program because they had a large number of students that were not reading on grade level. </a:t>
            </a:r>
            <a:r>
              <a:rPr lang="en-US" i="1" dirty="0" smtClean="0">
                <a:solidFill>
                  <a:schemeClr val="tx1"/>
                </a:solidFill>
                <a:latin typeface="Times New Roman"/>
                <a:cs typeface="Times New Roman"/>
              </a:rPr>
              <a:t>. </a:t>
            </a:r>
            <a:endParaRPr lang="en-US" dirty="0" smtClean="0"/>
          </a:p>
          <a:p>
            <a:pPr defTabSz="931774">
              <a:defRPr/>
            </a:pPr>
            <a:endParaRPr lang="en-US" dirty="0" smtClean="0"/>
          </a:p>
          <a:p>
            <a:pPr defTabSz="931774">
              <a:defRPr/>
            </a:pPr>
            <a:r>
              <a:rPr lang="en-US" dirty="0"/>
              <a:t>According to</a:t>
            </a:r>
            <a:endParaRPr lang="en-US" dirty="0" smtClean="0"/>
          </a:p>
          <a:p>
            <a:pPr defTabSz="931774">
              <a:defRPr/>
            </a:pPr>
            <a:endParaRPr lang="en-US" dirty="0" smtClean="0"/>
          </a:p>
          <a:p>
            <a:endParaRPr lang="en-US" dirty="0"/>
          </a:p>
        </p:txBody>
      </p:sp>
    </p:spTree>
    <p:extLst>
      <p:ext uri="{BB962C8B-B14F-4D97-AF65-F5344CB8AC3E}">
        <p14:creationId xmlns:p14="http://schemas.microsoft.com/office/powerpoint/2010/main" val="32517206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685909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Small learning communities have a positive impact on student attendance, academic achievement, graduation</a:t>
            </a:r>
            <a:r>
              <a:rPr lang="en-US" baseline="0" dirty="0" smtClean="0"/>
              <a:t> rates, and school safety (Hertzog and Morgan , 1999)</a:t>
            </a:r>
            <a:endParaRPr lang="en-US" dirty="0"/>
          </a:p>
        </p:txBody>
      </p:sp>
    </p:spTree>
    <p:extLst>
      <p:ext uri="{BB962C8B-B14F-4D97-AF65-F5344CB8AC3E}">
        <p14:creationId xmlns:p14="http://schemas.microsoft.com/office/powerpoint/2010/main" val="7389037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smtClean="0">
                <a:solidFill>
                  <a:schemeClr val="tx1"/>
                </a:solidFill>
                <a:latin typeface="Times New Roman"/>
                <a:cs typeface="Times New Roman"/>
              </a:rPr>
              <a:t>To show their willingness to be flexible, the majority of the administrators allowed in-school tutoring. Also, clubs and organizations were able to meet during the school day.  One school created a plan whereby students were able to double dip by enrolling online in a class they were failing during the school day.  At another school students could take an online class during their extended lunch period.  </a:t>
            </a:r>
          </a:p>
          <a:p>
            <a:endParaRPr lang="en-US" dirty="0"/>
          </a:p>
        </p:txBody>
      </p:sp>
    </p:spTree>
    <p:extLst>
      <p:ext uri="{BB962C8B-B14F-4D97-AF65-F5344CB8AC3E}">
        <p14:creationId xmlns:p14="http://schemas.microsoft.com/office/powerpoint/2010/main" val="18073892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Character Building  - 7 Habits of Effective Teens – bullying, cyber</a:t>
            </a:r>
            <a:r>
              <a:rPr lang="en-US" baseline="0" dirty="0" smtClean="0"/>
              <a:t> safety, counseling services</a:t>
            </a:r>
            <a:endParaRPr lang="en-US" dirty="0" smtClean="0"/>
          </a:p>
          <a:p>
            <a:r>
              <a:rPr lang="en-US" dirty="0" smtClean="0"/>
              <a:t>Fostering</a:t>
            </a:r>
            <a:r>
              <a:rPr lang="en-US" baseline="0" dirty="0" smtClean="0"/>
              <a:t> Collaboration  - amongst teachers, parents, students, and administration through events like Orientation Camp</a:t>
            </a:r>
            <a:endParaRPr lang="en-US" dirty="0"/>
          </a:p>
        </p:txBody>
      </p:sp>
    </p:spTree>
    <p:extLst>
      <p:ext uri="{BB962C8B-B14F-4D97-AF65-F5344CB8AC3E}">
        <p14:creationId xmlns:p14="http://schemas.microsoft.com/office/powerpoint/2010/main" val="2196640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txBox="1">
            <a:spLocks noGrp="1"/>
          </p:cNvSpPr>
          <p:nvPr>
            <p:ph type="body" idx="1"/>
          </p:nvPr>
        </p:nvSpPr>
        <p:spPr>
          <a:xfrm>
            <a:off x="701041" y="4415790"/>
            <a:ext cx="5608319" cy="4183380"/>
          </a:xfrm>
          <a:prstGeom prst="rect">
            <a:avLst/>
          </a:prstGeom>
          <a:noFill/>
          <a:ln>
            <a:noFill/>
          </a:ln>
        </p:spPr>
        <p:txBody>
          <a:bodyPr lIns="93162" tIns="93162" rIns="93162" bIns="93162" anchor="ctr" anchorCtr="0">
            <a:noAutofit/>
          </a:bodyPr>
          <a:lstStyle/>
          <a:p>
            <a:r>
              <a:rPr lang="en-US" dirty="0" smtClean="0"/>
              <a:t>My</a:t>
            </a:r>
            <a:r>
              <a:rPr lang="en-US" baseline="0" dirty="0" smtClean="0"/>
              <a:t> freshman year – first day of class was when I decided I wanted a terminal degree.  Respectfully and to my good fortune life got in the way – and I had a family – but I never forgot my dream.  It was a personal dream.  </a:t>
            </a:r>
            <a:endParaRPr dirty="0"/>
          </a:p>
        </p:txBody>
      </p:sp>
      <p:sp>
        <p:nvSpPr>
          <p:cNvPr id="99" name="Shape 99"/>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35159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Students</a:t>
            </a:r>
            <a:r>
              <a:rPr lang="en-US" baseline="0" dirty="0" smtClean="0"/>
              <a:t> are encouraged get involved in positive activities as a deterrent to negative behaviors.  On the other hand schools were making guidance counselors visible so that students are roaming the building looking for someone to talk. </a:t>
            </a:r>
            <a:endParaRPr lang="en-US" dirty="0"/>
          </a:p>
        </p:txBody>
      </p:sp>
    </p:spTree>
    <p:extLst>
      <p:ext uri="{BB962C8B-B14F-4D97-AF65-F5344CB8AC3E}">
        <p14:creationId xmlns:p14="http://schemas.microsoft.com/office/powerpoint/2010/main" val="1178924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a:t>Bandura’s (1989) social cognitive theory contends that behavior is largely regulated through cognitive processes and  that people are neither driven by inner forces nor by controlled environments but by their own motivation, behavior, and within a network of reciprocally interacting influences.  The administrators in this study created systematic plans for negative behaviors and consequences were clearly defined; and the main objectives were for students to manage their own behaviors and follow policies and procedures.  </a:t>
            </a:r>
            <a:endParaRPr lang="en-US" dirty="0" smtClean="0">
              <a:effectLst/>
            </a:endParaRPr>
          </a:p>
          <a:p>
            <a:endParaRPr lang="en-US" dirty="0"/>
          </a:p>
        </p:txBody>
      </p:sp>
    </p:spTree>
    <p:extLst>
      <p:ext uri="{BB962C8B-B14F-4D97-AF65-F5344CB8AC3E}">
        <p14:creationId xmlns:p14="http://schemas.microsoft.com/office/powerpoint/2010/main" val="32720500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i="1" dirty="0" smtClean="0">
                <a:solidFill>
                  <a:schemeClr val="tx1"/>
                </a:solidFill>
                <a:latin typeface="Times New Roman"/>
                <a:cs typeface="Times New Roman"/>
              </a:rPr>
              <a:t>Administrators shared that the freshman students were self-motivated to improve their behavior after observing their peer role models.  The administrators in this study created systematic plans. The main objectives were for students to manage their own behaviors. Bandura’s (1989) social cognitive theory which contends that people are controlled by their own motivation. </a:t>
            </a:r>
            <a:endParaRPr lang="en-US" i="1" dirty="0" smtClean="0"/>
          </a:p>
          <a:p>
            <a:endParaRPr lang="en-US" dirty="0"/>
          </a:p>
        </p:txBody>
      </p:sp>
    </p:spTree>
    <p:extLst>
      <p:ext uri="{BB962C8B-B14F-4D97-AF65-F5344CB8AC3E}">
        <p14:creationId xmlns:p14="http://schemas.microsoft.com/office/powerpoint/2010/main" val="38808651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a:t>This is congruent with the 2009 report from the Center for Comprehensive School Reform and Improvement (CCSRI) that revealed carefully planned intervention programs and mentoring support is essential to an effective school culture. </a:t>
            </a:r>
            <a:endParaRPr lang="en-US" dirty="0" smtClean="0">
              <a:effectLst/>
            </a:endParaRPr>
          </a:p>
          <a:p>
            <a:endParaRPr lang="en-US" dirty="0"/>
          </a:p>
        </p:txBody>
      </p:sp>
    </p:spTree>
    <p:extLst>
      <p:ext uri="{BB962C8B-B14F-4D97-AF65-F5344CB8AC3E}">
        <p14:creationId xmlns:p14="http://schemas.microsoft.com/office/powerpoint/2010/main" val="3094281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a:t>The results of this study support studies from (Cooper, 1999; Mizelle, 2005; Neild, 2009) that when schools openly accepted and invited parents into the school environment, it created a welcoming climate for parents and decreased student related problems.  </a:t>
            </a:r>
            <a:endParaRPr lang="en-US" dirty="0" smtClean="0">
              <a:effectLst/>
            </a:endParaRPr>
          </a:p>
          <a:p>
            <a:endParaRPr lang="en-US" dirty="0"/>
          </a:p>
        </p:txBody>
      </p:sp>
    </p:spTree>
    <p:extLst>
      <p:ext uri="{BB962C8B-B14F-4D97-AF65-F5344CB8AC3E}">
        <p14:creationId xmlns:p14="http://schemas.microsoft.com/office/powerpoint/2010/main" val="42027140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This</a:t>
            </a:r>
            <a:r>
              <a:rPr lang="en-US" baseline="0" dirty="0" smtClean="0"/>
              <a:t> shows that teachers are really committed to SLC – not just for tutoring and remediation – And in order to have SLC – it takes a number of stakeholders to chip in to monitor the masses while the teacher can meet with small groups.  </a:t>
            </a:r>
            <a:endParaRPr lang="en-US" dirty="0"/>
          </a:p>
        </p:txBody>
      </p:sp>
    </p:spTree>
    <p:extLst>
      <p:ext uri="{BB962C8B-B14F-4D97-AF65-F5344CB8AC3E}">
        <p14:creationId xmlns:p14="http://schemas.microsoft.com/office/powerpoint/2010/main" val="37321899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i="1" dirty="0" smtClean="0">
                <a:solidFill>
                  <a:srgbClr val="000000"/>
                </a:solidFill>
              </a:rPr>
              <a:t>This correlates with a study by Morgan and Hertzog (2001) that orientation camps reduce discipline issues. </a:t>
            </a:r>
            <a:r>
              <a:rPr lang="en-US" dirty="0" smtClean="0"/>
              <a:t>Orientation camps</a:t>
            </a:r>
            <a:r>
              <a:rPr lang="en-US" baseline="0" dirty="0" smtClean="0"/>
              <a:t> are in the category with summer bridge programs that help to ease the transition from middle to high school.</a:t>
            </a:r>
            <a:endParaRPr lang="en-US" dirty="0"/>
          </a:p>
        </p:txBody>
      </p:sp>
    </p:spTree>
    <p:extLst>
      <p:ext uri="{BB962C8B-B14F-4D97-AF65-F5344CB8AC3E}">
        <p14:creationId xmlns:p14="http://schemas.microsoft.com/office/powerpoint/2010/main" val="17242587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smtClean="0">
                <a:solidFill>
                  <a:schemeClr val="tx1"/>
                </a:solidFill>
                <a:latin typeface="Times New Roman"/>
                <a:cs typeface="Times New Roman"/>
              </a:rPr>
              <a:t>They felt adhering to the written policies helped students to understand the seriousness of attendance.  They explained that high schools are expected to meet a 95% attendance. Rate.</a:t>
            </a:r>
          </a:p>
          <a:p>
            <a:pPr defTabSz="931774">
              <a:defRPr/>
            </a:pPr>
            <a:r>
              <a:rPr lang="en-US" dirty="0" smtClean="0">
                <a:solidFill>
                  <a:schemeClr val="tx1"/>
                </a:solidFill>
                <a:latin typeface="Times New Roman"/>
                <a:cs typeface="Times New Roman"/>
              </a:rPr>
              <a:t>The strategies implemented by these administrators are similar to the suggested strategies discovered in</a:t>
            </a:r>
            <a:endParaRPr lang="en-US" dirty="0" smtClean="0"/>
          </a:p>
          <a:p>
            <a:endParaRPr lang="en-US" dirty="0"/>
          </a:p>
        </p:txBody>
      </p:sp>
    </p:spTree>
    <p:extLst>
      <p:ext uri="{BB962C8B-B14F-4D97-AF65-F5344CB8AC3E}">
        <p14:creationId xmlns:p14="http://schemas.microsoft.com/office/powerpoint/2010/main" val="12226406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smtClean="0"/>
              <a:t>It looks like everyone</a:t>
            </a:r>
            <a:r>
              <a:rPr lang="en-US" baseline="0" dirty="0" smtClean="0"/>
              <a:t> is chipping in to mentor on attendance. Be reminded of the staticis – for every point of inrease in atttendace – the possiblity of dropping out decreases 5%.  percentage of </a:t>
            </a:r>
            <a:r>
              <a:rPr lang="en-US" dirty="0" smtClean="0"/>
              <a:t>Mentoring focused on the relationship between academics and attendance.  Social workers, student advocates, and attendance clerks also played vital roles in maintaining attendance policies, sending letters, and making phone calls to parents.  </a:t>
            </a:r>
          </a:p>
          <a:p>
            <a:endParaRPr lang="en-US" dirty="0"/>
          </a:p>
        </p:txBody>
      </p:sp>
    </p:spTree>
    <p:extLst>
      <p:ext uri="{BB962C8B-B14F-4D97-AF65-F5344CB8AC3E}">
        <p14:creationId xmlns:p14="http://schemas.microsoft.com/office/powerpoint/2010/main" val="26718188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smtClean="0">
                <a:solidFill>
                  <a:schemeClr val="tx1"/>
                </a:solidFill>
                <a:latin typeface="Times New Roman"/>
                <a:cs typeface="Times New Roman"/>
              </a:rPr>
              <a:t>We don’t take we can talk to teen agers until</a:t>
            </a:r>
            <a:r>
              <a:rPr lang="en-US" baseline="0" dirty="0" smtClean="0">
                <a:solidFill>
                  <a:schemeClr val="tx1"/>
                </a:solidFill>
                <a:latin typeface="Times New Roman"/>
                <a:cs typeface="Times New Roman"/>
              </a:rPr>
              <a:t> we are blue in the face.  Sometimes they need the structure as a reinforcement so the pokciies and parent contact helped to build structure into the strateis surrounding the issue of attendance.  </a:t>
            </a:r>
            <a:r>
              <a:rPr lang="en-US" dirty="0" smtClean="0">
                <a:solidFill>
                  <a:schemeClr val="tx1"/>
                </a:solidFill>
                <a:latin typeface="Times New Roman"/>
                <a:cs typeface="Times New Roman"/>
              </a:rPr>
              <a:t>Administrators referred to Board of Education or district policy when asked about attendance.  They felt adhering to the written policies helped students to understand the seriousness of attendance.  High schools are expected to meet a 95% attendance. Rate.</a:t>
            </a:r>
          </a:p>
          <a:p>
            <a:pPr defTabSz="931774">
              <a:defRPr/>
            </a:pPr>
            <a:r>
              <a:rPr lang="en-US" dirty="0"/>
              <a:t>The strategies implemented by these administrators are similar to the suggested strategies discovered in a 2009 study by McBrady and Williamson that small school models positively impacted student attendance and academic achievement. </a:t>
            </a:r>
            <a:endParaRPr lang="en-US" dirty="0" smtClean="0"/>
          </a:p>
          <a:p>
            <a:endParaRPr lang="en-US" dirty="0"/>
          </a:p>
        </p:txBody>
      </p:sp>
    </p:spTree>
    <p:extLst>
      <p:ext uri="{BB962C8B-B14F-4D97-AF65-F5344CB8AC3E}">
        <p14:creationId xmlns:p14="http://schemas.microsoft.com/office/powerpoint/2010/main" val="3921611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a:latin typeface="Times New Roman"/>
                <a:cs typeface="Times New Roman"/>
              </a:rPr>
              <a:t>Research indicates that students who </a:t>
            </a:r>
            <a:r>
              <a:rPr lang="en-US" dirty="0">
                <a:solidFill>
                  <a:srgbClr val="0000FF"/>
                </a:solidFill>
                <a:latin typeface="Times New Roman"/>
                <a:cs typeface="Times New Roman"/>
              </a:rPr>
              <a:t>participate in transitions </a:t>
            </a:r>
            <a:r>
              <a:rPr lang="en-US" dirty="0">
                <a:latin typeface="Times New Roman"/>
                <a:cs typeface="Times New Roman"/>
              </a:rPr>
              <a:t>that actively involve students, parents, and staff members are less likely to drop out of high school even when demographic and other information is held constant (Neilds &amp; Balfanz, 2006; Smith, 1997; Hertzog, &amp; Morgan, 1999). </a:t>
            </a:r>
          </a:p>
          <a:p>
            <a:pPr defTabSz="931774">
              <a:defRPr/>
            </a:pPr>
            <a:endParaRPr lang="en-US" dirty="0"/>
          </a:p>
          <a:p>
            <a:pPr defTabSz="931774">
              <a:defRPr/>
            </a:pPr>
            <a:endParaRPr lang="en-US" dirty="0"/>
          </a:p>
          <a:p>
            <a:pPr defTabSz="931774">
              <a:defRPr/>
            </a:pPr>
            <a:r>
              <a:rPr lang="en-US" dirty="0"/>
              <a:t>As a former freshman academy administrator I personally understand that the transition from middle to high school is critical students. </a:t>
            </a:r>
            <a:r>
              <a:rPr lang="en-US" dirty="0">
                <a:latin typeface="Times New Roman"/>
                <a:cs typeface="Times New Roman"/>
              </a:rPr>
              <a:t>As 9</a:t>
            </a:r>
            <a:r>
              <a:rPr lang="en-US" baseline="30000" dirty="0">
                <a:latin typeface="Times New Roman"/>
                <a:cs typeface="Times New Roman"/>
              </a:rPr>
              <a:t>th</a:t>
            </a:r>
            <a:r>
              <a:rPr lang="en-US" dirty="0">
                <a:latin typeface="Times New Roman"/>
                <a:cs typeface="Times New Roman"/>
              </a:rPr>
              <a:t> grade students transition from middle to high school they are more likely to be picked on, get lost,  receive more challenging work, and make lower grades. At the same time it’s the first time some high achieving students experience lower grades.</a:t>
            </a:r>
          </a:p>
          <a:p>
            <a:pPr defTabSz="931774">
              <a:defRPr/>
            </a:pPr>
            <a:r>
              <a:rPr lang="en-US" dirty="0"/>
              <a:t>The success or failure experienced during this transition [from middle to high school] can be a turning point in the social and academic lives of students.  According to research, ninth grade largely impact’s graduation rates.  Why is 9</a:t>
            </a:r>
            <a:r>
              <a:rPr lang="en-US" baseline="30000" dirty="0"/>
              <a:t>th</a:t>
            </a:r>
            <a:r>
              <a:rPr lang="en-US" dirty="0"/>
              <a:t> grade so important?</a:t>
            </a:r>
            <a:endParaRPr lang="en-US" dirty="0" smtClean="0"/>
          </a:p>
          <a:p>
            <a:pPr defTabSz="931774">
              <a:defRPr/>
            </a:pPr>
            <a:r>
              <a:rPr lang="en-US" dirty="0"/>
              <a:t> 9</a:t>
            </a:r>
            <a:r>
              <a:rPr lang="en-US" baseline="30000" dirty="0"/>
              <a:t>th</a:t>
            </a:r>
            <a:r>
              <a:rPr lang="en-US" dirty="0"/>
              <a:t> grade calls for rapid adjustments to new social and academic demands, orientation to high school’s bureaucratic environment These are just a few of the factors that can distract students in regard to Grades, behavior and and attendance.  </a:t>
            </a:r>
          </a:p>
          <a:p>
            <a:pPr defTabSz="931774">
              <a:defRPr/>
            </a:pPr>
            <a:endParaRPr lang="en-US" dirty="0"/>
          </a:p>
          <a:p>
            <a:pPr defTabSz="931774">
              <a:defRPr/>
            </a:pPr>
            <a:endParaRPr lang="en-US" dirty="0"/>
          </a:p>
          <a:p>
            <a:pPr defTabSz="931774">
              <a:defRPr/>
            </a:pPr>
            <a:r>
              <a:rPr lang="en-US" dirty="0"/>
              <a:t>The introduction of zero tolerance and for many students, even travel to a school location that might be far removed from their familiar neighborhood. Complicating matters even further, all of this occurs in the context of increased freedom and the need to choose from an unprecedented array of options affecting academics, social engagement, and school behavior. It’s no wonder so many students struggle during the Freshman year. </a:t>
            </a:r>
            <a:endParaRPr lang="en-US" dirty="0" smtClean="0"/>
          </a:p>
          <a:p>
            <a:endParaRPr lang="en-US" dirty="0"/>
          </a:p>
        </p:txBody>
      </p:sp>
    </p:spTree>
    <p:extLst>
      <p:ext uri="{BB962C8B-B14F-4D97-AF65-F5344CB8AC3E}">
        <p14:creationId xmlns:p14="http://schemas.microsoft.com/office/powerpoint/2010/main" val="23034552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2752046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893982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096171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a:t>The strategies implemented in these schools were similar to the strategies found beneficial in the study by Cavell, et al., (2009) that found students who are involved in mentoring programs experience an increase in self-esteem, improvement in relationships with parents and peers, experience greater connectivity to school, showed higher improvement in academic achievement, and a reduction in substance use, violence, and risky behaviors.  </a:t>
            </a:r>
            <a:endParaRPr lang="en-US" dirty="0" smtClean="0">
              <a:effectLst/>
            </a:endParaRPr>
          </a:p>
          <a:p>
            <a:endParaRPr lang="en-US" dirty="0"/>
          </a:p>
        </p:txBody>
      </p:sp>
    </p:spTree>
    <p:extLst>
      <p:ext uri="{BB962C8B-B14F-4D97-AF65-F5344CB8AC3E}">
        <p14:creationId xmlns:p14="http://schemas.microsoft.com/office/powerpoint/2010/main" val="6135913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a:t>This flows  The strategies implemented in this study are congruent to the finding in the 2007 study by Clark and Hunley who found a correlation between schools communication between parents and student academic achievement. </a:t>
            </a:r>
            <a:endParaRPr lang="en-US" dirty="0" smtClean="0">
              <a:effectLst/>
            </a:endParaRPr>
          </a:p>
          <a:p>
            <a:endParaRPr lang="en-US" dirty="0"/>
          </a:p>
        </p:txBody>
      </p:sp>
    </p:spTree>
    <p:extLst>
      <p:ext uri="{BB962C8B-B14F-4D97-AF65-F5344CB8AC3E}">
        <p14:creationId xmlns:p14="http://schemas.microsoft.com/office/powerpoint/2010/main" val="16563263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a:t>The strategies implemented in this study supports the intervention strategies revealed as essential in the study by Bridgeland, Dilulio, and Morison, (2006) to reduce the dropout rates, the studies showed the necessity to implement intervention strategies to prevent the dropout crisis among high school students. </a:t>
            </a:r>
            <a:endParaRPr lang="en-US" dirty="0" smtClean="0">
              <a:effectLst/>
            </a:endParaRPr>
          </a:p>
          <a:p>
            <a:endParaRPr lang="en-US" dirty="0"/>
          </a:p>
        </p:txBody>
      </p:sp>
    </p:spTree>
    <p:extLst>
      <p:ext uri="{BB962C8B-B14F-4D97-AF65-F5344CB8AC3E}">
        <p14:creationId xmlns:p14="http://schemas.microsoft.com/office/powerpoint/2010/main" val="424666657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5166197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S</a:t>
            </a:r>
            <a:endParaRPr lang="en-US" dirty="0"/>
          </a:p>
        </p:txBody>
      </p:sp>
    </p:spTree>
    <p:extLst>
      <p:ext uri="{BB962C8B-B14F-4D97-AF65-F5344CB8AC3E}">
        <p14:creationId xmlns:p14="http://schemas.microsoft.com/office/powerpoint/2010/main" val="266930122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What could be more engaging than</a:t>
            </a:r>
            <a:r>
              <a:rPr lang="en-US" baseline="0" dirty="0" smtClean="0"/>
              <a:t> getting one on one attention or learning from other students to master skills.  </a:t>
            </a:r>
            <a:endParaRPr lang="en-US" dirty="0"/>
          </a:p>
        </p:txBody>
      </p:sp>
    </p:spTree>
    <p:extLst>
      <p:ext uri="{BB962C8B-B14F-4D97-AF65-F5344CB8AC3E}">
        <p14:creationId xmlns:p14="http://schemas.microsoft.com/office/powerpoint/2010/main" val="49310057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40329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t>There are two types of transitions that grade nine students make: 1. Personal Transition: emotional, social, cognitive and physical changes in development experienced by young adolescents </a:t>
            </a:r>
            <a:endParaRPr lang="en-US" dirty="0" smtClean="0"/>
          </a:p>
          <a:p>
            <a:r>
              <a:rPr lang="en-US" dirty="0"/>
              <a:t>2. Structural Transitions: moving from one building (Middle School) to another (High School) </a:t>
            </a:r>
            <a:endParaRPr lang="en-US" dirty="0" smtClean="0"/>
          </a:p>
          <a:p>
            <a:pPr defTabSz="931774">
              <a:defRPr/>
            </a:pPr>
            <a:endParaRPr lang="en-US" dirty="0"/>
          </a:p>
          <a:p>
            <a:pPr defTabSz="931774">
              <a:defRPr/>
            </a:pPr>
            <a:r>
              <a:rPr lang="en-US" dirty="0"/>
              <a:t>The difficulty in these 2 transitions can are revealed in the statistical information</a:t>
            </a:r>
          </a:p>
          <a:p>
            <a:pPr defTabSz="931774">
              <a:defRPr/>
            </a:pPr>
            <a:endParaRPr lang="en-US" dirty="0"/>
          </a:p>
          <a:p>
            <a:pPr defTabSz="931774">
              <a:defRPr/>
            </a:pPr>
            <a:r>
              <a:rPr lang="en-US" dirty="0"/>
              <a:t>Complicating matters even further, all of this occurs in the context of increased freedom and the need to choose from an unprecedented array of options affecting academics, social engagement, and school behavior. It’s no wonder so many students struggle during the Freshman year. </a:t>
            </a:r>
            <a:endParaRPr lang="en-US" dirty="0" smtClean="0"/>
          </a:p>
          <a:p>
            <a:endParaRPr lang="en-US" dirty="0"/>
          </a:p>
        </p:txBody>
      </p:sp>
    </p:spTree>
    <p:extLst>
      <p:ext uri="{BB962C8B-B14F-4D97-AF65-F5344CB8AC3E}">
        <p14:creationId xmlns:p14="http://schemas.microsoft.com/office/powerpoint/2010/main" val="401368999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i="1" dirty="0" smtClean="0">
                <a:solidFill>
                  <a:schemeClr val="tx1"/>
                </a:solidFill>
                <a:latin typeface="Times New Roman"/>
                <a:cs typeface="Times New Roman"/>
              </a:rPr>
              <a:t>.  This supports Williams (2011) findings that lack of flexible scheduling is a major barrier. Teacher</a:t>
            </a:r>
            <a:r>
              <a:rPr lang="en-US" i="1" baseline="0" dirty="0" smtClean="0">
                <a:solidFill>
                  <a:schemeClr val="tx1"/>
                </a:solidFill>
                <a:latin typeface="Times New Roman"/>
                <a:cs typeface="Times New Roman"/>
              </a:rPr>
              <a:t> D6-19 are implementing both Math I and English I – This is true flexibility and juggling of schedule to make this happen. Because we need to take into consideration the teacher’s schedule, planning, and PLC time.  Not to mention that the school is taking a class out of the curriculum in order have year long class - </a:t>
            </a:r>
            <a:endParaRPr lang="en-US" i="1" dirty="0" smtClean="0">
              <a:solidFill>
                <a:schemeClr val="tx1"/>
              </a:solidFill>
              <a:latin typeface="Times New Roman"/>
              <a:cs typeface="Times New Roman"/>
            </a:endParaRPr>
          </a:p>
          <a:p>
            <a:endParaRPr lang="en-US" dirty="0"/>
          </a:p>
        </p:txBody>
      </p:sp>
    </p:spTree>
    <p:extLst>
      <p:ext uri="{BB962C8B-B14F-4D97-AF65-F5344CB8AC3E}">
        <p14:creationId xmlns:p14="http://schemas.microsoft.com/office/powerpoint/2010/main" val="147381249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8561542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That success</a:t>
            </a:r>
            <a:r>
              <a:rPr lang="en-US" baseline="0" dirty="0" smtClean="0"/>
              <a:t> was academically, socially, emotionally, and behaviorally.  </a:t>
            </a:r>
            <a:endParaRPr lang="en-US" dirty="0"/>
          </a:p>
        </p:txBody>
      </p:sp>
    </p:spTree>
    <p:extLst>
      <p:ext uri="{BB962C8B-B14F-4D97-AF65-F5344CB8AC3E}">
        <p14:creationId xmlns:p14="http://schemas.microsoft.com/office/powerpoint/2010/main" val="6565728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t>Start here - According to a 2009 study, school administrators and counselors are essential to the success of the implementation of freshman academies and the teaching and learning of freshman students (Ratliff, 2009). </a:t>
            </a:r>
            <a:endParaRPr lang="en-US" dirty="0"/>
          </a:p>
        </p:txBody>
      </p:sp>
    </p:spTree>
    <p:extLst>
      <p:ext uri="{BB962C8B-B14F-4D97-AF65-F5344CB8AC3E}">
        <p14:creationId xmlns:p14="http://schemas.microsoft.com/office/powerpoint/2010/main" val="86959316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5313602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6616468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a:t>Orientation is a solution offered to ease the transition from middle to high school (Cushman, 2006).  Transition strategies should not end once the student’s transition from eight to ninth grade but should continue throughout most of the ninth grade year (Morgan &amp; Hertzog, n.d.).  Based on findings, teachers observed that grade nine students seemed to take responsibility for their own behaviors early in the first semester as a result of orientation camp or other events that were held early on in the semester.  Teachers felt that exposure to policies, procedures, and high school norms were pertinent to grade nine students understanding discipline expectations.  </a:t>
            </a:r>
            <a:endParaRPr lang="en-US" dirty="0" smtClean="0">
              <a:effectLst/>
            </a:endParaRPr>
          </a:p>
          <a:p>
            <a:endParaRPr lang="en-US" dirty="0"/>
          </a:p>
        </p:txBody>
      </p:sp>
    </p:spTree>
    <p:extLst>
      <p:ext uri="{BB962C8B-B14F-4D97-AF65-F5344CB8AC3E}">
        <p14:creationId xmlns:p14="http://schemas.microsoft.com/office/powerpoint/2010/main" val="28685949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2113290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0021910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585094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When either of these variables are out of sync the student, school, and district suffer. Therefore, it becomes imperative that educators develop avenues to address these issues. Districts throughout the United States seek programs tailored to the needs of grade nine students. The types of grade nine programs vary from freshman academy transition programs to small learning communities. Other names include:</a:t>
            </a:r>
          </a:p>
          <a:p>
            <a:r>
              <a:rPr lang="en-US" dirty="0" smtClean="0"/>
              <a:t>Freshman Academy, 9th Grade Academy, Transitional Program, School Within-a-School, Career Academy, Success Academy, or Freshman Learning Community (Habeeb, 2013). Talent</a:t>
            </a:r>
            <a:r>
              <a:rPr lang="en-US" baseline="0" dirty="0" smtClean="0"/>
              <a:t> Development, School Connect, Summer Bridge Programs</a:t>
            </a:r>
            <a:endParaRPr lang="en-US" dirty="0" smtClean="0"/>
          </a:p>
          <a:p>
            <a:endParaRPr lang="en-US" dirty="0"/>
          </a:p>
          <a:p>
            <a:r>
              <a:rPr lang="en-US" dirty="0"/>
              <a:t>This transition period is frequently marked by declining academic performance, increased absences, and increased behavior disturbances. These factors put freshmen more at risk than any other school-aged group. The differences, both academically and socially, between middle school and high school make the transition difficult.</a:t>
            </a:r>
            <a:endParaRPr lang="en-US" dirty="0"/>
          </a:p>
        </p:txBody>
      </p:sp>
    </p:spTree>
    <p:extLst>
      <p:ext uri="{BB962C8B-B14F-4D97-AF65-F5344CB8AC3E}">
        <p14:creationId xmlns:p14="http://schemas.microsoft.com/office/powerpoint/2010/main" val="57238328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a:t>Based on results, teachers expressed that students displayed individual responsibility for their attendance by making up time and days during catch up time, Power Block, and Power.  Students understood that if they missed over the specified number of days that they would be in jeopardy of failing classes.  </a:t>
            </a:r>
            <a:endParaRPr lang="en-US" dirty="0" smtClean="0">
              <a:effectLst/>
            </a:endParaRPr>
          </a:p>
          <a:p>
            <a:endParaRPr lang="en-US" dirty="0"/>
          </a:p>
        </p:txBody>
      </p:sp>
    </p:spTree>
    <p:extLst>
      <p:ext uri="{BB962C8B-B14F-4D97-AF65-F5344CB8AC3E}">
        <p14:creationId xmlns:p14="http://schemas.microsoft.com/office/powerpoint/2010/main" val="88966242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t>SLC took on a number of looks</a:t>
            </a:r>
            <a:endParaRPr lang="en-US" dirty="0"/>
          </a:p>
        </p:txBody>
      </p:sp>
    </p:spTree>
    <p:extLst>
      <p:ext uri="{BB962C8B-B14F-4D97-AF65-F5344CB8AC3E}">
        <p14:creationId xmlns:p14="http://schemas.microsoft.com/office/powerpoint/2010/main" val="203878032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a:t>1) Students who are 15 years are older when they enter high school for the first time are at a higher risk for failure even if their and grades improve, 2) Course attendance is eight times more predictive in relation to retention than 8</a:t>
            </a:r>
            <a:r>
              <a:rPr lang="en-US" baseline="30000" dirty="0"/>
              <a:t>th</a:t>
            </a:r>
            <a:r>
              <a:rPr lang="en-US" dirty="0"/>
              <a:t> grade score, 3) each additional day absent in 9</a:t>
            </a:r>
            <a:r>
              <a:rPr lang="en-US" baseline="30000" dirty="0"/>
              <a:t>th</a:t>
            </a:r>
            <a:r>
              <a:rPr lang="en-US" dirty="0"/>
              <a:t> grade decreases the students chances for promotion by 5% (Christie &amp; Zinth, 2008). </a:t>
            </a:r>
          </a:p>
          <a:p>
            <a:endParaRPr lang="en-US" dirty="0"/>
          </a:p>
        </p:txBody>
      </p:sp>
    </p:spTree>
    <p:extLst>
      <p:ext uri="{BB962C8B-B14F-4D97-AF65-F5344CB8AC3E}">
        <p14:creationId xmlns:p14="http://schemas.microsoft.com/office/powerpoint/2010/main" val="70513652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6315326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8941813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7971283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31774">
              <a:defRPr/>
            </a:pPr>
            <a:r>
              <a:rPr lang="en-US" dirty="0" smtClean="0"/>
              <a:t>Teachers</a:t>
            </a:r>
            <a:r>
              <a:rPr lang="en-US" baseline="0" dirty="0" smtClean="0"/>
              <a:t> felt like what they were doing in the SLC – fully supported the needs of grade nine students.  </a:t>
            </a:r>
            <a:r>
              <a:rPr lang="en-US" dirty="0" smtClean="0"/>
              <a:t>Ninth-grade teachers are more likely to be uncertified, new to teaching, and/or new to the school than those teaching upper-grades students.  </a:t>
            </a:r>
          </a:p>
          <a:p>
            <a:r>
              <a:rPr lang="en-US" dirty="0" smtClean="0"/>
              <a:t>** Note that only 1 administrator and one teacher had more than</a:t>
            </a:r>
            <a:r>
              <a:rPr lang="en-US" baseline="0" dirty="0" smtClean="0"/>
              <a:t> 10 years of experience with FTP.  The average years of experience for administrators was 11.3 with only an average of 5.6  years with FTP’s.  ½ of the administrators have 3 or less years with FTP and only 1 administrator has more than 10 years of experience with FTP.  The average years of teacher experience for teachers was 7.3 years with  FTP experience for teachers = of 4.8 years.  Seven of the 13 teachers have 3 or less years with FTP and only 1 teacher has more than 10 years of experience with FTP.</a:t>
            </a:r>
            <a:endParaRPr lang="en-US" dirty="0"/>
          </a:p>
        </p:txBody>
      </p:sp>
    </p:spTree>
    <p:extLst>
      <p:ext uri="{BB962C8B-B14F-4D97-AF65-F5344CB8AC3E}">
        <p14:creationId xmlns:p14="http://schemas.microsoft.com/office/powerpoint/2010/main" val="387536625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4840361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1017030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41629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txBox="1">
            <a:spLocks noGrp="1"/>
          </p:cNvSpPr>
          <p:nvPr>
            <p:ph type="body" idx="1"/>
          </p:nvPr>
        </p:nvSpPr>
        <p:spPr>
          <a:xfrm>
            <a:off x="701041" y="4415790"/>
            <a:ext cx="5608319" cy="4183380"/>
          </a:xfrm>
          <a:prstGeom prst="rect">
            <a:avLst/>
          </a:prstGeom>
          <a:noFill/>
          <a:ln>
            <a:noFill/>
          </a:ln>
        </p:spPr>
        <p:txBody>
          <a:bodyPr lIns="93162" tIns="93162" rIns="93162" bIns="93162" anchor="ctr" anchorCtr="0">
            <a:noAutofit/>
          </a:bodyPr>
          <a:lstStyle/>
          <a:p>
            <a:endParaRPr dirty="0"/>
          </a:p>
        </p:txBody>
      </p:sp>
      <p:sp>
        <p:nvSpPr>
          <p:cNvPr id="117" name="Shape 117"/>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116510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8607709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756490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smtClean="0">
                <a:solidFill>
                  <a:srgbClr val="0000FF"/>
                </a:solidFill>
                <a:latin typeface="Times New Roman"/>
                <a:cs typeface="Times New Roman"/>
              </a:rPr>
              <a:t>1 Traditionally, research on the freshman transition focuses on urban areas and student performance data (Nields,</a:t>
            </a:r>
            <a:r>
              <a:rPr lang="en-US" baseline="0" dirty="0" smtClean="0">
                <a:solidFill>
                  <a:srgbClr val="0000FF"/>
                </a:solidFill>
                <a:latin typeface="Times New Roman"/>
                <a:cs typeface="Times New Roman"/>
              </a:rPr>
              <a:t> 2009)</a:t>
            </a:r>
            <a:r>
              <a:rPr lang="en-US" dirty="0" smtClean="0">
                <a:solidFill>
                  <a:srgbClr val="0000FF"/>
                </a:solidFill>
                <a:latin typeface="Times New Roman"/>
                <a:cs typeface="Times New Roman"/>
              </a:rPr>
              <a:t>.  </a:t>
            </a:r>
          </a:p>
          <a:p>
            <a:r>
              <a:rPr lang="en-US" dirty="0" smtClean="0">
                <a:solidFill>
                  <a:srgbClr val="0000FF"/>
                </a:solidFill>
                <a:latin typeface="Times New Roman"/>
                <a:cs typeface="Times New Roman"/>
              </a:rPr>
              <a:t>2 The FTPs</a:t>
            </a:r>
            <a:r>
              <a:rPr lang="en-US" baseline="0" dirty="0" smtClean="0">
                <a:solidFill>
                  <a:srgbClr val="0000FF"/>
                </a:solidFill>
                <a:latin typeface="Times New Roman"/>
                <a:cs typeface="Times New Roman"/>
              </a:rPr>
              <a:t> actively change with each group of new freshman – and administrators are charged to be both proactive and reactive. I can remember having a group of freshman that I called the fighting bunch and I was happy to see their graduate.  Some groups administrators experience more issues with low scores, or absenteeism.  So each group of freshman have their own personality.  </a:t>
            </a:r>
          </a:p>
          <a:p>
            <a:r>
              <a:rPr lang="en-US" baseline="0" dirty="0" smtClean="0">
                <a:solidFill>
                  <a:srgbClr val="0000FF"/>
                </a:solidFill>
                <a:latin typeface="Times New Roman"/>
                <a:cs typeface="Times New Roman"/>
              </a:rPr>
              <a:t>4 There are cost associated with freshman transition programs.  Some schools choose to have a 1 day voluntary orientation camp – Others schools choose to invest in a curriculum with modules, professional development, t-shirts for the students, and budgets for incentives.  </a:t>
            </a:r>
            <a:endParaRPr lang="en-US" dirty="0"/>
          </a:p>
        </p:txBody>
      </p:sp>
    </p:spTree>
    <p:extLst>
      <p:ext uri="{BB962C8B-B14F-4D97-AF65-F5344CB8AC3E}">
        <p14:creationId xmlns:p14="http://schemas.microsoft.com/office/powerpoint/2010/main" val="21496252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89477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16638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049683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2145092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77504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5550171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69777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6791774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4239390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664584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1708001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smtClean="0"/>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028907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1886914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smtClean="0"/>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2068992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634834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633170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155438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742915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33845" y="2507551"/>
            <a:ext cx="386715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7551"/>
            <a:ext cx="38862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57240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17236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996818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275671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smtClean="0"/>
              <a:t>Click icon to add picture</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097765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48766678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endParaRPr lang="en-US" dirty="0"/>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dirty="0"/>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29706319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hf hdr="0" ftr="0" dt="0"/>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63.xml"/><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9.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3" Type="http://schemas.openxmlformats.org/officeDocument/2006/relationships/hyperlink" Target="http://scholarworks.waldenu.edu/cgi/viewcontent.cgi?article=1079&amp;context=dissertations" TargetMode="External"/><Relationship Id="rId2" Type="http://schemas.openxmlformats.org/officeDocument/2006/relationships/notesSlide" Target="../notesSlides/notesSlide70.xml"/><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idx="1"/>
          </p:nvPr>
        </p:nvSpPr>
        <p:spPr>
          <a:xfrm>
            <a:off x="230885" y="737981"/>
            <a:ext cx="8585007" cy="5257799"/>
          </a:xfrm>
          <a:prstGeom prst="rect">
            <a:avLst/>
          </a:prstGeom>
          <a:noFill/>
          <a:ln>
            <a:noFill/>
          </a:ln>
        </p:spPr>
        <p:txBody>
          <a:bodyPr lIns="91425" tIns="45700" rIns="91425" bIns="45700" anchor="t" anchorCtr="0">
            <a:noAutofit/>
          </a:bodyPr>
          <a:lstStyle/>
          <a:p>
            <a:pPr marL="0" marR="0" lvl="0" indent="0" algn="ctr" rtl="0">
              <a:lnSpc>
                <a:spcPct val="80000"/>
              </a:lnSpc>
              <a:spcBef>
                <a:spcPts val="0"/>
              </a:spcBef>
              <a:spcAft>
                <a:spcPts val="0"/>
              </a:spcAft>
              <a:buClr>
                <a:schemeClr val="dk1"/>
              </a:buClr>
              <a:buSzPct val="25000"/>
              <a:buFont typeface="Arial"/>
              <a:buNone/>
            </a:pPr>
            <a:r>
              <a:rPr lang="en-US" sz="2400" dirty="0" smtClean="0">
                <a:solidFill>
                  <a:schemeClr val="tx1"/>
                </a:solidFill>
                <a:latin typeface="Times New Roman"/>
                <a:cs typeface="Times New Roman"/>
              </a:rPr>
              <a:t>STRATEGIES IDENTIFIED FOR FRESHMAN TRANSITION PROGRAMS IN RELATION TO ACADEMIC ACHIEVEMENT, DISCIPLINE, AND STUDENT ATTENDANCE</a:t>
            </a:r>
          </a:p>
          <a:p>
            <a:pPr marL="0" marR="0" lvl="0" indent="0" algn="ctr" rtl="0">
              <a:lnSpc>
                <a:spcPct val="80000"/>
              </a:lnSpc>
              <a:spcBef>
                <a:spcPts val="0"/>
              </a:spcBef>
              <a:spcAft>
                <a:spcPts val="0"/>
              </a:spcAft>
              <a:buClr>
                <a:schemeClr val="dk1"/>
              </a:buClr>
              <a:buSzPct val="25000"/>
              <a:buFont typeface="Arial"/>
              <a:buNone/>
            </a:pPr>
            <a:r>
              <a:rPr lang="en-US" sz="2400" b="0" i="0" u="none" strike="noStrike" cap="none" dirty="0" smtClean="0">
                <a:solidFill>
                  <a:schemeClr val="tx1"/>
                </a:solidFill>
                <a:latin typeface="Times New Roman"/>
                <a:ea typeface="Times New Roman"/>
                <a:cs typeface="Times New Roman"/>
                <a:sym typeface="Times New Roman"/>
              </a:rPr>
              <a:t> </a:t>
            </a:r>
          </a:p>
          <a:p>
            <a:pPr marL="0" marR="0" lvl="0" indent="0" algn="ctr" rtl="0">
              <a:lnSpc>
                <a:spcPct val="80000"/>
              </a:lnSpc>
              <a:spcBef>
                <a:spcPts val="527"/>
              </a:spcBef>
              <a:spcAft>
                <a:spcPts val="0"/>
              </a:spcAft>
              <a:buClr>
                <a:schemeClr val="dk1"/>
              </a:buClr>
              <a:buSzPct val="25000"/>
              <a:buFont typeface="Arial"/>
              <a:buNone/>
            </a:pPr>
            <a:endParaRPr sz="2400" b="0" i="0" u="none" strike="noStrike" cap="none" dirty="0">
              <a:solidFill>
                <a:schemeClr val="tx1"/>
              </a:solidFill>
              <a:latin typeface="Times New Roman"/>
              <a:ea typeface="Times New Roman"/>
              <a:cs typeface="Times New Roman"/>
              <a:sym typeface="Times New Roman"/>
            </a:endParaRPr>
          </a:p>
          <a:p>
            <a:pPr marL="0" marR="0" lvl="0" indent="0" algn="ctr" rtl="0">
              <a:lnSpc>
                <a:spcPct val="80000"/>
              </a:lnSpc>
              <a:spcBef>
                <a:spcPts val="527"/>
              </a:spcBef>
              <a:spcAft>
                <a:spcPts val="0"/>
              </a:spcAft>
              <a:buClr>
                <a:schemeClr val="dk1"/>
              </a:buClr>
              <a:buSzPct val="25000"/>
              <a:buFont typeface="Arial"/>
              <a:buNone/>
            </a:pPr>
            <a:r>
              <a:rPr lang="en-US" sz="2400" dirty="0" smtClean="0">
                <a:solidFill>
                  <a:schemeClr val="tx1"/>
                </a:solidFill>
                <a:latin typeface="Times New Roman"/>
                <a:cs typeface="Times New Roman"/>
              </a:rPr>
              <a:t>Dissertation Presentation</a:t>
            </a:r>
          </a:p>
          <a:p>
            <a:pPr marL="0" marR="0" lvl="0" indent="0" algn="ctr" rtl="0">
              <a:lnSpc>
                <a:spcPct val="80000"/>
              </a:lnSpc>
              <a:spcBef>
                <a:spcPts val="527"/>
              </a:spcBef>
              <a:spcAft>
                <a:spcPts val="0"/>
              </a:spcAft>
              <a:buClr>
                <a:schemeClr val="dk1"/>
              </a:buClr>
              <a:buSzPct val="25000"/>
              <a:buFont typeface="Arial"/>
              <a:buNone/>
            </a:pPr>
            <a:endParaRPr lang="en-US" sz="2400" dirty="0">
              <a:solidFill>
                <a:schemeClr val="tx1"/>
              </a:solidFill>
              <a:latin typeface="Times New Roman"/>
              <a:cs typeface="Times New Roman"/>
            </a:endParaRPr>
          </a:p>
          <a:p>
            <a:pPr marL="0" marR="0" lvl="0" indent="0" algn="ctr" rtl="0">
              <a:lnSpc>
                <a:spcPct val="80000"/>
              </a:lnSpc>
              <a:spcBef>
                <a:spcPts val="527"/>
              </a:spcBef>
              <a:spcAft>
                <a:spcPts val="0"/>
              </a:spcAft>
              <a:buClr>
                <a:schemeClr val="dk1"/>
              </a:buClr>
              <a:buSzPct val="25000"/>
              <a:buFont typeface="Arial"/>
              <a:buNone/>
            </a:pPr>
            <a:endParaRPr lang="en-US" sz="2400" dirty="0" smtClean="0">
              <a:solidFill>
                <a:schemeClr val="tx1"/>
              </a:solidFill>
              <a:latin typeface="Times New Roman"/>
              <a:cs typeface="Times New Roman"/>
            </a:endParaRPr>
          </a:p>
          <a:p>
            <a:pPr marL="0" marR="0" lvl="0" indent="0" algn="ctr" rtl="0">
              <a:lnSpc>
                <a:spcPct val="80000"/>
              </a:lnSpc>
              <a:spcBef>
                <a:spcPts val="527"/>
              </a:spcBef>
              <a:spcAft>
                <a:spcPts val="0"/>
              </a:spcAft>
              <a:buClr>
                <a:schemeClr val="dk1"/>
              </a:buClr>
              <a:buSzPct val="25000"/>
              <a:buFont typeface="Arial"/>
              <a:buNone/>
            </a:pPr>
            <a:r>
              <a:rPr lang="en-US" sz="2400" dirty="0" smtClean="0">
                <a:solidFill>
                  <a:schemeClr val="tx1"/>
                </a:solidFill>
                <a:latin typeface="Times New Roman"/>
                <a:cs typeface="Times New Roman"/>
              </a:rPr>
              <a:t>Terrie Cromedy-Hampton</a:t>
            </a:r>
          </a:p>
          <a:p>
            <a:pPr marL="0" marR="0" lvl="0" indent="0" algn="ctr" rtl="0">
              <a:lnSpc>
                <a:spcPct val="80000"/>
              </a:lnSpc>
              <a:spcBef>
                <a:spcPts val="527"/>
              </a:spcBef>
              <a:spcAft>
                <a:spcPts val="0"/>
              </a:spcAft>
              <a:buClr>
                <a:schemeClr val="dk1"/>
              </a:buClr>
              <a:buSzPct val="25000"/>
              <a:buFont typeface="Arial"/>
              <a:buNone/>
            </a:pPr>
            <a:endParaRPr lang="en-US" sz="2400" dirty="0" smtClean="0">
              <a:solidFill>
                <a:schemeClr val="tx1"/>
              </a:solidFill>
              <a:latin typeface="Times New Roman"/>
              <a:cs typeface="Times New Roman"/>
            </a:endParaRPr>
          </a:p>
          <a:p>
            <a:pPr marL="0" marR="0" lvl="0" indent="0" algn="ctr" rtl="0">
              <a:lnSpc>
                <a:spcPct val="80000"/>
              </a:lnSpc>
              <a:spcBef>
                <a:spcPts val="527"/>
              </a:spcBef>
              <a:spcAft>
                <a:spcPts val="0"/>
              </a:spcAft>
              <a:buClr>
                <a:schemeClr val="dk1"/>
              </a:buClr>
              <a:buSzPct val="25000"/>
              <a:buFont typeface="Arial"/>
              <a:buNone/>
            </a:pPr>
            <a:r>
              <a:rPr lang="en-US" sz="2400" dirty="0" smtClean="0">
                <a:solidFill>
                  <a:schemeClr val="tx1"/>
                </a:solidFill>
                <a:latin typeface="Times New Roman"/>
                <a:cs typeface="Times New Roman"/>
              </a:rPr>
              <a:t>August 31, 2016</a:t>
            </a:r>
            <a:endParaRPr sz="2400" dirty="0">
              <a:solidFill>
                <a:schemeClr val="tx1"/>
              </a:solidFill>
              <a:latin typeface="Times New Roman"/>
              <a:cs typeface="Times New Roman"/>
            </a:endParaRPr>
          </a:p>
          <a:p>
            <a:pPr marL="0" marR="0" lvl="0" indent="0" algn="ctr" rtl="0">
              <a:lnSpc>
                <a:spcPct val="80000"/>
              </a:lnSpc>
              <a:spcBef>
                <a:spcPts val="527"/>
              </a:spcBef>
              <a:spcAft>
                <a:spcPts val="0"/>
              </a:spcAft>
              <a:buClr>
                <a:schemeClr val="dk1"/>
              </a:buClr>
              <a:buSzPct val="25000"/>
              <a:buFont typeface="Arial"/>
              <a:buNone/>
            </a:pPr>
            <a:endParaRPr sz="2400" b="0" i="0" u="none" strike="noStrike" cap="none" dirty="0">
              <a:solidFill>
                <a:schemeClr val="dk1"/>
              </a:solidFill>
              <a:latin typeface="Times New Roman"/>
              <a:ea typeface="Times New Roman"/>
              <a:cs typeface="Times New Roman"/>
              <a:sym typeface="Times New Roman"/>
            </a:endParaRPr>
          </a:p>
          <a:p>
            <a:pPr marL="0" marR="0" lvl="0" indent="0" algn="ctr" rtl="0">
              <a:lnSpc>
                <a:spcPct val="80000"/>
              </a:lnSpc>
              <a:spcBef>
                <a:spcPts val="527"/>
              </a:spcBef>
              <a:spcAft>
                <a:spcPts val="0"/>
              </a:spcAft>
              <a:buClr>
                <a:schemeClr val="dk1"/>
              </a:buClr>
              <a:buSzPct val="25000"/>
              <a:buFont typeface="Arial"/>
              <a:buNone/>
            </a:pPr>
            <a:r>
              <a:rPr lang="en-US" sz="2400" b="0" i="0" u="none" strike="noStrike" cap="none" dirty="0">
                <a:solidFill>
                  <a:schemeClr val="dk1"/>
                </a:solidFill>
                <a:latin typeface="Times New Roman"/>
                <a:ea typeface="Times New Roman"/>
                <a:cs typeface="Times New Roman"/>
                <a:sym typeface="Times New Roman"/>
              </a:rPr>
              <a:t> </a:t>
            </a:r>
          </a:p>
          <a:p>
            <a:pPr marL="0" marR="0" lvl="0" indent="0" algn="ctr" rtl="0">
              <a:lnSpc>
                <a:spcPct val="80000"/>
              </a:lnSpc>
              <a:spcBef>
                <a:spcPts val="527"/>
              </a:spcBef>
              <a:spcAft>
                <a:spcPts val="0"/>
              </a:spcAft>
              <a:buClr>
                <a:schemeClr val="dk1"/>
              </a:buClr>
              <a:buSzPct val="25000"/>
              <a:buFont typeface="Arial"/>
              <a:buNone/>
            </a:pPr>
            <a:endParaRPr dirty="0"/>
          </a:p>
          <a:p>
            <a:pPr marL="0" marR="0" lvl="0" indent="0" algn="l" rtl="0">
              <a:lnSpc>
                <a:spcPct val="80000"/>
              </a:lnSpc>
              <a:spcBef>
                <a:spcPts val="496"/>
              </a:spcBef>
              <a:spcAft>
                <a:spcPts val="0"/>
              </a:spcAft>
              <a:buClr>
                <a:schemeClr val="dk1"/>
              </a:buClr>
              <a:buSzPct val="99200"/>
              <a:buNone/>
            </a:pPr>
            <a:r>
              <a:rPr lang="en-US" sz="2480" b="0" i="0" u="none" strike="noStrike" cap="none" dirty="0">
                <a:solidFill>
                  <a:schemeClr val="dk1"/>
                </a:solidFill>
                <a:latin typeface="Times New Roman"/>
                <a:ea typeface="Times New Roman"/>
                <a:cs typeface="Times New Roman"/>
                <a:sym typeface="Times New Roman"/>
              </a:rPr>
              <a:t> </a:t>
            </a:r>
          </a:p>
          <a:p>
            <a:pPr marL="342900" marR="0" lvl="0" indent="-342900" algn="l" rtl="0">
              <a:lnSpc>
                <a:spcPct val="80000"/>
              </a:lnSpc>
              <a:spcBef>
                <a:spcPts val="496"/>
              </a:spcBef>
              <a:buClr>
                <a:schemeClr val="dk1"/>
              </a:buClr>
              <a:buSzPct val="99200"/>
              <a:buFont typeface="Arial"/>
              <a:buNone/>
            </a:pPr>
            <a:endParaRPr sz="2480" b="0" i="0" u="none" strike="noStrike" cap="none" dirty="0">
              <a:solidFill>
                <a:schemeClr val="dk1"/>
              </a:solidFill>
              <a:latin typeface="Times New Roman"/>
              <a:ea typeface="Times New Roman"/>
              <a:cs typeface="Times New Roman"/>
              <a:sym typeface="Times New Roman"/>
            </a:endParaRPr>
          </a:p>
        </p:txBody>
      </p:sp>
      <p:sp>
        <p:nvSpPr>
          <p:cNvPr id="4" name="Slide Number Placeholder 3"/>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1</a:t>
            </a:fld>
            <a:endParaRPr lang="en-US" sz="1200" b="0" i="0" u="none" strike="noStrike" cap="none" dirty="0">
              <a:solidFill>
                <a:srgbClr val="888888"/>
              </a:solidFill>
              <a:latin typeface="Times New Roman"/>
              <a:ea typeface="Times New Roman"/>
              <a:cs typeface="Times New Roman"/>
              <a:sym typeface="Times New Roman"/>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369712"/>
            <a:ext cx="7406640" cy="686936"/>
          </a:xfrm>
        </p:spPr>
        <p:txBody>
          <a:bodyPr>
            <a:normAutofit fontScale="90000"/>
          </a:bodyPr>
          <a:lstStyle/>
          <a:p>
            <a:pPr algn="ctr"/>
            <a:r>
              <a:rPr lang="en-US" dirty="0" smtClean="0">
                <a:solidFill>
                  <a:srgbClr val="000000"/>
                </a:solidFill>
                <a:latin typeface="Times New Roman"/>
                <a:cs typeface="Times New Roman"/>
              </a:rPr>
              <a:t>Definition of Terms</a:t>
            </a:r>
            <a:r>
              <a:rPr lang="en-US" dirty="0" smtClean="0">
                <a:solidFill>
                  <a:srgbClr val="FF0000"/>
                </a:solidFill>
              </a:rPr>
              <a:t/>
            </a:r>
            <a:br>
              <a:rPr lang="en-US" dirty="0" smtClean="0">
                <a:solidFill>
                  <a:srgbClr val="FF0000"/>
                </a:solidFill>
              </a:rPr>
            </a:br>
            <a:endParaRPr lang="en-US" dirty="0">
              <a:solidFill>
                <a:srgbClr val="FF0000"/>
              </a:solidFill>
            </a:endParaRPr>
          </a:p>
        </p:txBody>
      </p:sp>
      <p:sp>
        <p:nvSpPr>
          <p:cNvPr id="5" name="Text Placeholder 4"/>
          <p:cNvSpPr>
            <a:spLocks noGrp="1"/>
          </p:cNvSpPr>
          <p:nvPr>
            <p:ph idx="1"/>
          </p:nvPr>
        </p:nvSpPr>
        <p:spPr>
          <a:xfrm>
            <a:off x="457200" y="1056447"/>
            <a:ext cx="8550322" cy="5900415"/>
          </a:xfrm>
        </p:spPr>
        <p:txBody>
          <a:bodyPr>
            <a:normAutofit lnSpcReduction="10000"/>
          </a:bodyPr>
          <a:lstStyle/>
          <a:p>
            <a:r>
              <a:rPr lang="en-US" b="1" dirty="0" smtClean="0">
                <a:solidFill>
                  <a:schemeClr val="tx1"/>
                </a:solidFill>
                <a:latin typeface="Times New Roman"/>
                <a:cs typeface="Times New Roman"/>
              </a:rPr>
              <a:t>Classroom Discipline:</a:t>
            </a:r>
            <a:r>
              <a:rPr lang="en-US" dirty="0" smtClean="0">
                <a:solidFill>
                  <a:schemeClr val="tx1"/>
                </a:solidFill>
                <a:latin typeface="Times New Roman"/>
                <a:cs typeface="Times New Roman"/>
              </a:rPr>
              <a:t> Determined by the number of discipline referrals for grade nine students (EVAAS, 2015). </a:t>
            </a:r>
          </a:p>
          <a:p>
            <a:endParaRPr lang="en-US" dirty="0" smtClean="0">
              <a:solidFill>
                <a:schemeClr val="tx1"/>
              </a:solidFill>
              <a:latin typeface="Times New Roman"/>
              <a:cs typeface="Times New Roman"/>
            </a:endParaRPr>
          </a:p>
          <a:p>
            <a:r>
              <a:rPr lang="en-US" b="1" dirty="0" smtClean="0">
                <a:solidFill>
                  <a:schemeClr val="tx1"/>
                </a:solidFill>
                <a:latin typeface="Times New Roman"/>
                <a:cs typeface="Times New Roman"/>
              </a:rPr>
              <a:t>Freshman </a:t>
            </a:r>
            <a:r>
              <a:rPr lang="en-US" b="1" dirty="0">
                <a:solidFill>
                  <a:schemeClr val="tx1"/>
                </a:solidFill>
                <a:latin typeface="Times New Roman"/>
                <a:cs typeface="Times New Roman"/>
              </a:rPr>
              <a:t>Academy Transition </a:t>
            </a:r>
            <a:r>
              <a:rPr lang="en-US" b="1" dirty="0" smtClean="0">
                <a:solidFill>
                  <a:schemeClr val="tx1"/>
                </a:solidFill>
                <a:latin typeface="Times New Roman"/>
                <a:cs typeface="Times New Roman"/>
              </a:rPr>
              <a:t>Program (FTP):</a:t>
            </a:r>
            <a:r>
              <a:rPr lang="en-US" dirty="0" smtClean="0">
                <a:solidFill>
                  <a:schemeClr val="tx1"/>
                </a:solidFill>
                <a:latin typeface="Times New Roman"/>
                <a:cs typeface="Times New Roman"/>
              </a:rPr>
              <a:t> Small learning communities within large comprehensive high school designed </a:t>
            </a:r>
            <a:r>
              <a:rPr lang="en-US" dirty="0">
                <a:solidFill>
                  <a:schemeClr val="tx1"/>
                </a:solidFill>
                <a:latin typeface="Times New Roman"/>
                <a:cs typeface="Times New Roman"/>
              </a:rPr>
              <a:t>to ease the transition of freshmen students from middle school to high school (Habeeb, 2009). </a:t>
            </a:r>
            <a:endParaRPr lang="en-US" dirty="0" smtClean="0">
              <a:solidFill>
                <a:schemeClr val="tx1"/>
              </a:solidFill>
              <a:latin typeface="Times New Roman"/>
              <a:cs typeface="Times New Roman"/>
            </a:endParaRPr>
          </a:p>
          <a:p>
            <a:endParaRPr lang="en-US" dirty="0">
              <a:solidFill>
                <a:schemeClr val="tx1"/>
              </a:solidFill>
              <a:latin typeface="Times New Roman"/>
              <a:cs typeface="Times New Roman"/>
            </a:endParaRPr>
          </a:p>
          <a:p>
            <a:pPr marL="171450" lvl="1">
              <a:spcBef>
                <a:spcPts val="1000"/>
              </a:spcBef>
              <a:spcAft>
                <a:spcPts val="0"/>
              </a:spcAft>
            </a:pPr>
            <a:r>
              <a:rPr lang="en-US" sz="2200" b="1" dirty="0" smtClean="0">
                <a:solidFill>
                  <a:srgbClr val="000000"/>
                </a:solidFill>
                <a:latin typeface="Times New Roman"/>
                <a:cs typeface="Times New Roman"/>
              </a:rPr>
              <a:t>NoNotes: </a:t>
            </a:r>
            <a:r>
              <a:rPr lang="en-US" sz="2200" dirty="0" smtClean="0">
                <a:solidFill>
                  <a:srgbClr val="000000"/>
                </a:solidFill>
                <a:latin typeface="Times New Roman"/>
                <a:cs typeface="Times New Roman"/>
              </a:rPr>
              <a:t>A</a:t>
            </a:r>
            <a:r>
              <a:rPr lang="en-US" sz="2200" b="1" dirty="0" smtClean="0">
                <a:solidFill>
                  <a:srgbClr val="000000"/>
                </a:solidFill>
                <a:latin typeface="Times New Roman"/>
                <a:cs typeface="Times New Roman"/>
              </a:rPr>
              <a:t> </a:t>
            </a:r>
            <a:r>
              <a:rPr lang="en-US" sz="2200" dirty="0" smtClean="0">
                <a:solidFill>
                  <a:srgbClr val="000000"/>
                </a:solidFill>
                <a:latin typeface="Times New Roman"/>
                <a:cs typeface="Times New Roman"/>
              </a:rPr>
              <a:t>recording </a:t>
            </a:r>
            <a:r>
              <a:rPr lang="en-US" sz="2200" dirty="0">
                <a:solidFill>
                  <a:srgbClr val="000000"/>
                </a:solidFill>
                <a:latin typeface="Times New Roman"/>
                <a:cs typeface="Times New Roman"/>
              </a:rPr>
              <a:t>and transcription </a:t>
            </a:r>
            <a:r>
              <a:rPr lang="en-US" sz="2200" dirty="0" smtClean="0">
                <a:solidFill>
                  <a:srgbClr val="000000"/>
                </a:solidFill>
                <a:latin typeface="Times New Roman"/>
                <a:cs typeface="Times New Roman"/>
              </a:rPr>
              <a:t>software system. </a:t>
            </a:r>
            <a:r>
              <a:rPr lang="en-US" sz="2200" dirty="0">
                <a:solidFill>
                  <a:srgbClr val="000000"/>
                </a:solidFill>
                <a:latin typeface="Times New Roman"/>
                <a:cs typeface="Times New Roman"/>
              </a:rPr>
              <a:t>The recorded call was received within hours and the typed transcription within 1 to 2 </a:t>
            </a:r>
            <a:r>
              <a:rPr lang="en-US" sz="2200" dirty="0" smtClean="0">
                <a:solidFill>
                  <a:srgbClr val="000000"/>
                </a:solidFill>
                <a:latin typeface="Times New Roman"/>
                <a:cs typeface="Times New Roman"/>
              </a:rPr>
              <a:t>days</a:t>
            </a:r>
            <a:r>
              <a:rPr lang="en-US" sz="2200" dirty="0">
                <a:solidFill>
                  <a:srgbClr val="000000"/>
                </a:solidFill>
                <a:latin typeface="Times New Roman"/>
                <a:cs typeface="Times New Roman"/>
              </a:rPr>
              <a:t> </a:t>
            </a:r>
            <a:r>
              <a:rPr lang="en-US" sz="2200" dirty="0" smtClean="0">
                <a:solidFill>
                  <a:srgbClr val="000000"/>
                </a:solidFill>
                <a:latin typeface="Times New Roman"/>
                <a:cs typeface="Times New Roman"/>
              </a:rPr>
              <a:t>(NoNotes, 2016).</a:t>
            </a:r>
            <a:endParaRPr lang="en-US" dirty="0" smtClean="0">
              <a:solidFill>
                <a:schemeClr val="tx1"/>
              </a:solidFill>
              <a:latin typeface="Times New Roman"/>
              <a:cs typeface="Times New Roman"/>
            </a:endParaRPr>
          </a:p>
          <a:p>
            <a:endParaRPr lang="en-US" dirty="0" smtClean="0">
              <a:solidFill>
                <a:schemeClr val="tx1"/>
              </a:solidFill>
              <a:latin typeface="Times New Roman"/>
              <a:cs typeface="Times New Roman"/>
            </a:endParaRPr>
          </a:p>
          <a:p>
            <a:r>
              <a:rPr lang="en-US" b="1" dirty="0">
                <a:solidFill>
                  <a:srgbClr val="000000"/>
                </a:solidFill>
                <a:latin typeface="Times New Roman"/>
                <a:cs typeface="Times New Roman"/>
              </a:rPr>
              <a:t>Student Achievement:</a:t>
            </a:r>
            <a:r>
              <a:rPr lang="en-US" dirty="0">
                <a:solidFill>
                  <a:srgbClr val="000000"/>
                </a:solidFill>
                <a:latin typeface="Times New Roman"/>
                <a:cs typeface="Times New Roman"/>
              </a:rPr>
              <a:t> </a:t>
            </a:r>
            <a:r>
              <a:rPr lang="en-US" dirty="0" smtClean="0">
                <a:solidFill>
                  <a:srgbClr val="000000"/>
                </a:solidFill>
                <a:latin typeface="Times New Roman"/>
                <a:cs typeface="Times New Roman"/>
              </a:rPr>
              <a:t>Measured by grade nine Math 1 End-Of-Course scores. (NCDPI, </a:t>
            </a:r>
            <a:r>
              <a:rPr lang="en-US" dirty="0">
                <a:solidFill>
                  <a:srgbClr val="000000"/>
                </a:solidFill>
                <a:latin typeface="Times New Roman"/>
                <a:cs typeface="Times New Roman"/>
              </a:rPr>
              <a:t>2015). </a:t>
            </a:r>
            <a:endParaRPr lang="en-US" dirty="0" smtClean="0">
              <a:solidFill>
                <a:srgbClr val="000000"/>
              </a:solidFill>
              <a:latin typeface="Times New Roman"/>
              <a:cs typeface="Times New Roman"/>
            </a:endParaRPr>
          </a:p>
          <a:p>
            <a:endParaRPr lang="en-US" dirty="0">
              <a:solidFill>
                <a:srgbClr val="000000"/>
              </a:solidFill>
              <a:latin typeface="Times New Roman"/>
              <a:cs typeface="Times New Roman"/>
            </a:endParaRPr>
          </a:p>
          <a:p>
            <a:r>
              <a:rPr lang="en-US" b="1" dirty="0">
                <a:solidFill>
                  <a:srgbClr val="000000"/>
                </a:solidFill>
                <a:latin typeface="Times New Roman"/>
                <a:cs typeface="Times New Roman"/>
              </a:rPr>
              <a:t>Student Attendance:</a:t>
            </a:r>
            <a:r>
              <a:rPr lang="en-US" dirty="0">
                <a:solidFill>
                  <a:srgbClr val="000000"/>
                </a:solidFill>
                <a:latin typeface="Times New Roman"/>
                <a:cs typeface="Times New Roman"/>
              </a:rPr>
              <a:t> </a:t>
            </a:r>
            <a:r>
              <a:rPr lang="en-US" dirty="0" smtClean="0">
                <a:solidFill>
                  <a:srgbClr val="000000"/>
                </a:solidFill>
                <a:latin typeface="Times New Roman"/>
                <a:cs typeface="Times New Roman"/>
              </a:rPr>
              <a:t>Daily </a:t>
            </a:r>
            <a:r>
              <a:rPr lang="en-US" dirty="0">
                <a:solidFill>
                  <a:srgbClr val="000000"/>
                </a:solidFill>
                <a:latin typeface="Times New Roman"/>
                <a:cs typeface="Times New Roman"/>
              </a:rPr>
              <a:t>presence of a student on days when school is in session. A student is counted as present only when he/she is actually at school, present at another activity sponsored by the school as part of the school's program, or personally supervised by a member of the staff (NCDPI, 2011a). </a:t>
            </a:r>
          </a:p>
          <a:p>
            <a:endParaRPr lang="en-US" dirty="0">
              <a:solidFill>
                <a:schemeClr val="tx1"/>
              </a:solidFill>
              <a:latin typeface="Times New Roman"/>
              <a:cs typeface="Times New Roman"/>
            </a:endParaRPr>
          </a:p>
          <a:p>
            <a:pPr marL="203200" indent="0">
              <a:buNone/>
            </a:pPr>
            <a:endParaRPr lang="en-US" sz="2000" dirty="0"/>
          </a:p>
        </p:txBody>
      </p:sp>
    </p:spTree>
    <p:extLst>
      <p:ext uri="{BB962C8B-B14F-4D97-AF65-F5344CB8AC3E}">
        <p14:creationId xmlns:p14="http://schemas.microsoft.com/office/powerpoint/2010/main" val="3268750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7907"/>
            <a:ext cx="9044593" cy="1356360"/>
          </a:xfrm>
        </p:spPr>
        <p:txBody>
          <a:bodyPr/>
          <a:lstStyle/>
          <a:p>
            <a:pPr algn="ctr"/>
            <a:r>
              <a:rPr lang="en-US" dirty="0" smtClean="0">
                <a:solidFill>
                  <a:schemeClr val="tx1"/>
                </a:solidFill>
                <a:latin typeface="Times New Roman"/>
                <a:cs typeface="Times New Roman"/>
              </a:rPr>
              <a:t>Literature Review </a:t>
            </a:r>
            <a:br>
              <a:rPr lang="en-US" dirty="0" smtClean="0">
                <a:solidFill>
                  <a:schemeClr val="tx1"/>
                </a:solidFill>
                <a:latin typeface="Times New Roman"/>
                <a:cs typeface="Times New Roman"/>
              </a:rPr>
            </a:br>
            <a:r>
              <a:rPr lang="en-US" sz="2400" dirty="0" smtClean="0">
                <a:solidFill>
                  <a:srgbClr val="0000FF"/>
                </a:solidFill>
                <a:latin typeface="Times New Roman"/>
                <a:cs typeface="Times New Roman"/>
              </a:rPr>
              <a:t>Academic Achievement</a:t>
            </a:r>
            <a:endParaRPr lang="en-US" sz="2400" dirty="0">
              <a:solidFill>
                <a:srgbClr val="0000FF"/>
              </a:solidFill>
              <a:latin typeface="Times New Roman"/>
              <a:cs typeface="Times New Roman"/>
            </a:endParaRPr>
          </a:p>
        </p:txBody>
      </p:sp>
      <p:sp>
        <p:nvSpPr>
          <p:cNvPr id="3" name="Content Placeholder 2"/>
          <p:cNvSpPr>
            <a:spLocks noGrp="1"/>
          </p:cNvSpPr>
          <p:nvPr>
            <p:ph idx="1"/>
          </p:nvPr>
        </p:nvSpPr>
        <p:spPr>
          <a:xfrm>
            <a:off x="349745" y="1564388"/>
            <a:ext cx="8467519" cy="5098064"/>
          </a:xfrm>
        </p:spPr>
        <p:txBody>
          <a:bodyPr>
            <a:normAutofit fontScale="92500"/>
          </a:bodyPr>
          <a:lstStyle/>
          <a:p>
            <a:endParaRPr lang="en-US" dirty="0" smtClean="0">
              <a:solidFill>
                <a:srgbClr val="000000"/>
              </a:solidFill>
              <a:latin typeface="Times New Roman"/>
              <a:cs typeface="Times New Roman"/>
            </a:endParaRPr>
          </a:p>
          <a:p>
            <a:r>
              <a:rPr lang="en-US" sz="2200" dirty="0">
                <a:solidFill>
                  <a:srgbClr val="000000"/>
                </a:solidFill>
                <a:latin typeface="Times New Roman"/>
                <a:cs typeface="Times New Roman"/>
              </a:rPr>
              <a:t>Freshmen often </a:t>
            </a:r>
            <a:r>
              <a:rPr lang="en-US" sz="2200" dirty="0">
                <a:solidFill>
                  <a:srgbClr val="0000FF"/>
                </a:solidFill>
                <a:latin typeface="Times New Roman"/>
                <a:cs typeface="Times New Roman"/>
              </a:rPr>
              <a:t>do not understand </a:t>
            </a:r>
            <a:r>
              <a:rPr lang="en-US" sz="2200" dirty="0">
                <a:solidFill>
                  <a:srgbClr val="000000"/>
                </a:solidFill>
                <a:latin typeface="Times New Roman"/>
                <a:cs typeface="Times New Roman"/>
              </a:rPr>
              <a:t>that they must earn credits for promotion, and by the time they do learn about graduation requirements, opportunities to pass their courses may have been long gone (NHSC, 2011). </a:t>
            </a:r>
            <a:endParaRPr lang="en-US" sz="2200" dirty="0" smtClean="0">
              <a:solidFill>
                <a:srgbClr val="000000"/>
              </a:solidFill>
              <a:latin typeface="Times New Roman"/>
              <a:cs typeface="Times New Roman"/>
            </a:endParaRPr>
          </a:p>
          <a:p>
            <a:endParaRPr lang="en-US" sz="2200" dirty="0" smtClean="0">
              <a:solidFill>
                <a:srgbClr val="000000"/>
              </a:solidFill>
              <a:latin typeface="Times New Roman"/>
              <a:cs typeface="Times New Roman"/>
            </a:endParaRPr>
          </a:p>
          <a:p>
            <a:r>
              <a:rPr lang="en-US" sz="2200" dirty="0">
                <a:solidFill>
                  <a:srgbClr val="000000"/>
                </a:solidFill>
                <a:latin typeface="Times New Roman"/>
                <a:cs typeface="Times New Roman"/>
              </a:rPr>
              <a:t>The majority of ninth graders are </a:t>
            </a:r>
            <a:r>
              <a:rPr lang="en-US" sz="2200" dirty="0">
                <a:solidFill>
                  <a:srgbClr val="0000FF"/>
                </a:solidFill>
                <a:latin typeface="Times New Roman"/>
                <a:cs typeface="Times New Roman"/>
              </a:rPr>
              <a:t>not accustomed to the rigorous academic requirements</a:t>
            </a:r>
            <a:r>
              <a:rPr lang="en-US" sz="2200" dirty="0">
                <a:solidFill>
                  <a:srgbClr val="000000"/>
                </a:solidFill>
                <a:latin typeface="Times New Roman"/>
                <a:cs typeface="Times New Roman"/>
              </a:rPr>
              <a:t> of high school (Habeeb, 2013)</a:t>
            </a:r>
            <a:r>
              <a:rPr lang="en-US" sz="2200" dirty="0" smtClean="0">
                <a:solidFill>
                  <a:srgbClr val="000000"/>
                </a:solidFill>
                <a:latin typeface="Times New Roman"/>
                <a:cs typeface="Times New Roman"/>
              </a:rPr>
              <a:t>.</a:t>
            </a:r>
          </a:p>
          <a:p>
            <a:endParaRPr lang="en-US" sz="2200" dirty="0">
              <a:solidFill>
                <a:srgbClr val="000000"/>
              </a:solidFill>
              <a:latin typeface="Times New Roman"/>
              <a:cs typeface="Times New Roman"/>
            </a:endParaRPr>
          </a:p>
          <a:p>
            <a:r>
              <a:rPr lang="en-US" sz="2200" dirty="0" smtClean="0">
                <a:solidFill>
                  <a:schemeClr val="tx1"/>
                </a:solidFill>
                <a:latin typeface="Times New Roman"/>
                <a:cs typeface="Times New Roman"/>
              </a:rPr>
              <a:t>*A </a:t>
            </a:r>
            <a:r>
              <a:rPr lang="en-US" sz="2200" dirty="0">
                <a:solidFill>
                  <a:schemeClr val="tx1"/>
                </a:solidFill>
                <a:latin typeface="Times New Roman"/>
                <a:cs typeface="Times New Roman"/>
              </a:rPr>
              <a:t>study conducted by </a:t>
            </a:r>
            <a:r>
              <a:rPr lang="en-US" sz="2200" dirty="0" smtClean="0">
                <a:solidFill>
                  <a:schemeClr val="tx1"/>
                </a:solidFill>
                <a:latin typeface="Times New Roman"/>
                <a:cs typeface="Times New Roman"/>
              </a:rPr>
              <a:t>Peasant (2010)  </a:t>
            </a:r>
            <a:r>
              <a:rPr lang="en-US" sz="2200" dirty="0">
                <a:solidFill>
                  <a:schemeClr val="tx1"/>
                </a:solidFill>
                <a:latin typeface="Times New Roman"/>
                <a:cs typeface="Times New Roman"/>
              </a:rPr>
              <a:t>found that students enrolled in freshman </a:t>
            </a:r>
            <a:r>
              <a:rPr lang="en-US" sz="2200" dirty="0" smtClean="0">
                <a:solidFill>
                  <a:schemeClr val="tx1"/>
                </a:solidFill>
                <a:latin typeface="Times New Roman"/>
                <a:cs typeface="Times New Roman"/>
              </a:rPr>
              <a:t>transition programs </a:t>
            </a:r>
            <a:r>
              <a:rPr lang="en-US" sz="2200" dirty="0">
                <a:solidFill>
                  <a:srgbClr val="0000FF"/>
                </a:solidFill>
                <a:latin typeface="Times New Roman"/>
                <a:cs typeface="Times New Roman"/>
              </a:rPr>
              <a:t>scored significantly higher </a:t>
            </a:r>
            <a:r>
              <a:rPr lang="en-US" sz="2200" dirty="0">
                <a:solidFill>
                  <a:schemeClr val="tx1"/>
                </a:solidFill>
                <a:latin typeface="Times New Roman"/>
                <a:cs typeface="Times New Roman"/>
              </a:rPr>
              <a:t>than students enrolled in traditional high schools.   </a:t>
            </a:r>
          </a:p>
          <a:p>
            <a:pPr marL="34290" indent="0">
              <a:buNone/>
            </a:pPr>
            <a:endParaRPr lang="en-US" sz="2200" dirty="0" smtClean="0">
              <a:solidFill>
                <a:srgbClr val="000000"/>
              </a:solidFill>
              <a:latin typeface="Times New Roman"/>
              <a:cs typeface="Times New Roman"/>
            </a:endParaRPr>
          </a:p>
          <a:p>
            <a:r>
              <a:rPr lang="en-US" sz="2400" dirty="0">
                <a:solidFill>
                  <a:schemeClr val="tx1"/>
                </a:solidFill>
                <a:latin typeface="Times New Roman"/>
                <a:cs typeface="Times New Roman"/>
              </a:rPr>
              <a:t>Small learning communities </a:t>
            </a:r>
            <a:r>
              <a:rPr lang="en-US" sz="2400" dirty="0">
                <a:solidFill>
                  <a:srgbClr val="0000FF"/>
                </a:solidFill>
                <a:latin typeface="Times New Roman"/>
                <a:cs typeface="Times New Roman"/>
              </a:rPr>
              <a:t>promote learning </a:t>
            </a:r>
            <a:r>
              <a:rPr lang="en-US" sz="2400" dirty="0">
                <a:solidFill>
                  <a:schemeClr val="tx1"/>
                </a:solidFill>
                <a:latin typeface="Times New Roman"/>
                <a:cs typeface="Times New Roman"/>
              </a:rPr>
              <a:t>and less isolation of students which lowers dropout rates (Cook, Fowler, &amp; Harris, 2008). </a:t>
            </a:r>
          </a:p>
          <a:p>
            <a:pPr marL="34290" indent="0">
              <a:buNone/>
            </a:pPr>
            <a:endParaRPr lang="en-US" sz="2200" dirty="0" smtClean="0">
              <a:solidFill>
                <a:srgbClr val="000000"/>
              </a:solidFill>
              <a:latin typeface="Times New Roman"/>
              <a:cs typeface="Times New Roman"/>
            </a:endParaRPr>
          </a:p>
          <a:p>
            <a:pPr marL="34290" indent="0">
              <a:buNone/>
            </a:pPr>
            <a:endParaRPr lang="en-US" sz="2200" dirty="0">
              <a:solidFill>
                <a:srgbClr val="000000"/>
              </a:solidFill>
              <a:latin typeface="Times New Roman"/>
              <a:cs typeface="Times New Roman"/>
            </a:endParaRPr>
          </a:p>
          <a:p>
            <a:endParaRPr lang="en-US" dirty="0">
              <a:solidFill>
                <a:srgbClr val="000000"/>
              </a:solidFill>
              <a:latin typeface="Times New Roman"/>
              <a:cs typeface="Times New Roman"/>
            </a:endParaRPr>
          </a:p>
          <a:p>
            <a:endParaRPr lang="en-US" dirty="0">
              <a:latin typeface="Times New Roman"/>
              <a:cs typeface="Times New Roman"/>
            </a:endParaRPr>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11</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0138409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6165" y="329569"/>
            <a:ext cx="7406640" cy="1356360"/>
          </a:xfrm>
        </p:spPr>
        <p:txBody>
          <a:bodyPr>
            <a:normAutofit/>
          </a:bodyPr>
          <a:lstStyle/>
          <a:p>
            <a:pPr algn="ctr"/>
            <a:r>
              <a:rPr lang="en-US" dirty="0" smtClean="0">
                <a:solidFill>
                  <a:srgbClr val="000000"/>
                </a:solidFill>
                <a:latin typeface="Times New Roman"/>
                <a:cs typeface="Times New Roman"/>
              </a:rPr>
              <a:t>Literature Review </a:t>
            </a:r>
            <a:br>
              <a:rPr lang="en-US" dirty="0" smtClean="0">
                <a:solidFill>
                  <a:srgbClr val="000000"/>
                </a:solidFill>
                <a:latin typeface="Times New Roman"/>
                <a:cs typeface="Times New Roman"/>
              </a:rPr>
            </a:br>
            <a:r>
              <a:rPr lang="en-US" sz="2800" dirty="0" smtClean="0">
                <a:solidFill>
                  <a:srgbClr val="0000FF"/>
                </a:solidFill>
                <a:latin typeface="Times New Roman"/>
                <a:cs typeface="Times New Roman"/>
              </a:rPr>
              <a:t>Discipline</a:t>
            </a:r>
            <a:endParaRPr lang="en-US" sz="2800" dirty="0">
              <a:solidFill>
                <a:srgbClr val="0000FF"/>
              </a:solidFill>
              <a:latin typeface="Times New Roman"/>
              <a:cs typeface="Times New Roman"/>
            </a:endParaRPr>
          </a:p>
        </p:txBody>
      </p:sp>
      <p:sp>
        <p:nvSpPr>
          <p:cNvPr id="3" name="Content Placeholder 2"/>
          <p:cNvSpPr>
            <a:spLocks noGrp="1"/>
          </p:cNvSpPr>
          <p:nvPr>
            <p:ph idx="1"/>
          </p:nvPr>
        </p:nvSpPr>
        <p:spPr>
          <a:xfrm>
            <a:off x="339827" y="1635257"/>
            <a:ext cx="8585076" cy="5222743"/>
          </a:xfrm>
        </p:spPr>
        <p:txBody>
          <a:bodyPr>
            <a:normAutofit/>
          </a:bodyPr>
          <a:lstStyle/>
          <a:p>
            <a:r>
              <a:rPr lang="en-US" dirty="0">
                <a:solidFill>
                  <a:schemeClr val="tx1"/>
                </a:solidFill>
                <a:latin typeface="Times New Roman"/>
                <a:cs typeface="Times New Roman"/>
              </a:rPr>
              <a:t>Ninth graders experience first times that can deter their focus: greater </a:t>
            </a:r>
            <a:r>
              <a:rPr lang="en-US" dirty="0">
                <a:solidFill>
                  <a:srgbClr val="0000FF"/>
                </a:solidFill>
                <a:latin typeface="Times New Roman"/>
                <a:cs typeface="Times New Roman"/>
              </a:rPr>
              <a:t>freedom, increased opportunities to skip class, increased peer pressure, and exposure to larger </a:t>
            </a:r>
            <a:r>
              <a:rPr lang="en-US" dirty="0" smtClean="0">
                <a:solidFill>
                  <a:srgbClr val="0000FF"/>
                </a:solidFill>
                <a:latin typeface="Times New Roman"/>
                <a:cs typeface="Times New Roman"/>
              </a:rPr>
              <a:t>environments</a:t>
            </a:r>
            <a:r>
              <a:rPr lang="en-US" dirty="0">
                <a:solidFill>
                  <a:schemeClr val="tx1"/>
                </a:solidFill>
                <a:latin typeface="Times New Roman"/>
                <a:cs typeface="Times New Roman"/>
              </a:rPr>
              <a:t> </a:t>
            </a:r>
            <a:r>
              <a:rPr lang="en-US" dirty="0" smtClean="0">
                <a:solidFill>
                  <a:schemeClr val="tx1"/>
                </a:solidFill>
                <a:latin typeface="Times New Roman"/>
                <a:cs typeface="Times New Roman"/>
              </a:rPr>
              <a:t>(Black, 2004).</a:t>
            </a:r>
            <a:endParaRPr lang="en-US" dirty="0" smtClean="0">
              <a:solidFill>
                <a:srgbClr val="000000"/>
              </a:solidFill>
              <a:latin typeface="Times New Roman"/>
              <a:cs typeface="Times New Roman"/>
            </a:endParaRPr>
          </a:p>
          <a:p>
            <a:r>
              <a:rPr lang="en-US" dirty="0" smtClean="0"/>
              <a:t> </a:t>
            </a:r>
            <a:r>
              <a:rPr lang="en-US" dirty="0" smtClean="0">
                <a:solidFill>
                  <a:srgbClr val="000000"/>
                </a:solidFill>
                <a:latin typeface="Times New Roman"/>
                <a:cs typeface="Times New Roman"/>
              </a:rPr>
              <a:t>The </a:t>
            </a:r>
            <a:r>
              <a:rPr lang="en-US" dirty="0">
                <a:solidFill>
                  <a:srgbClr val="000000"/>
                </a:solidFill>
                <a:latin typeface="Times New Roman"/>
                <a:cs typeface="Times New Roman"/>
              </a:rPr>
              <a:t>transition to grade nine is powerful because students are trying to </a:t>
            </a:r>
            <a:r>
              <a:rPr lang="en-US" dirty="0">
                <a:solidFill>
                  <a:srgbClr val="0000FF"/>
                </a:solidFill>
                <a:latin typeface="Times New Roman"/>
                <a:cs typeface="Times New Roman"/>
              </a:rPr>
              <a:t>find themselves, deal with social issues, adjust to a new environment, and management their academic life </a:t>
            </a:r>
            <a:r>
              <a:rPr lang="en-US" dirty="0">
                <a:solidFill>
                  <a:srgbClr val="000000"/>
                </a:solidFill>
                <a:latin typeface="Times New Roman"/>
                <a:cs typeface="Times New Roman"/>
              </a:rPr>
              <a:t>(USDE, 2011). </a:t>
            </a:r>
          </a:p>
          <a:p>
            <a:pPr marL="34290" indent="0">
              <a:buNone/>
            </a:pPr>
            <a:endParaRPr lang="en-US" dirty="0">
              <a:solidFill>
                <a:schemeClr val="tx1"/>
              </a:solidFill>
              <a:latin typeface="Times New Roman"/>
              <a:cs typeface="Times New Roman"/>
            </a:endParaRPr>
          </a:p>
          <a:p>
            <a:r>
              <a:rPr lang="en-US" dirty="0" smtClean="0">
                <a:solidFill>
                  <a:schemeClr val="tx1"/>
                </a:solidFill>
                <a:latin typeface="Times New Roman"/>
                <a:cs typeface="Times New Roman"/>
              </a:rPr>
              <a:t>The overarching theme for the problem with grade nine students is the transition to high school.  The problems that surround the transition </a:t>
            </a:r>
            <a:r>
              <a:rPr lang="en-US" dirty="0" smtClean="0">
                <a:solidFill>
                  <a:srgbClr val="0000FF"/>
                </a:solidFill>
                <a:latin typeface="Times New Roman"/>
                <a:cs typeface="Times New Roman"/>
              </a:rPr>
              <a:t>include loneliness, isolation, and disconnection </a:t>
            </a:r>
            <a:r>
              <a:rPr lang="en-US" dirty="0" smtClean="0">
                <a:solidFill>
                  <a:schemeClr val="tx1"/>
                </a:solidFill>
                <a:latin typeface="Times New Roman"/>
                <a:cs typeface="Times New Roman"/>
              </a:rPr>
              <a:t>(Cooper &amp; Liou, 2007). </a:t>
            </a:r>
          </a:p>
          <a:p>
            <a:endParaRPr lang="en-US" dirty="0">
              <a:solidFill>
                <a:schemeClr val="tx1"/>
              </a:solidFill>
              <a:latin typeface="Times New Roman"/>
              <a:cs typeface="Times New Roman"/>
            </a:endParaRPr>
          </a:p>
          <a:p>
            <a:r>
              <a:rPr lang="en-US" dirty="0">
                <a:solidFill>
                  <a:srgbClr val="000000"/>
                </a:solidFill>
                <a:latin typeface="Times New Roman"/>
                <a:cs typeface="Times New Roman"/>
              </a:rPr>
              <a:t>Students that participate in School-Connect (a transition program) experience </a:t>
            </a:r>
            <a:r>
              <a:rPr lang="en-US" dirty="0">
                <a:solidFill>
                  <a:srgbClr val="0000FF"/>
                </a:solidFill>
                <a:latin typeface="Times New Roman"/>
                <a:cs typeface="Times New Roman"/>
              </a:rPr>
              <a:t>fewer discipline referrals</a:t>
            </a:r>
            <a:r>
              <a:rPr lang="en-US" dirty="0">
                <a:solidFill>
                  <a:srgbClr val="000000"/>
                </a:solidFill>
                <a:latin typeface="Times New Roman"/>
                <a:cs typeface="Times New Roman"/>
              </a:rPr>
              <a:t> in regard to disrespect towards adults and disruptive behaviors than their non-School-Connect peers (Huston, Beland, &amp; Douglas, 2016</a:t>
            </a:r>
            <a:r>
              <a:rPr lang="en-US" dirty="0" smtClean="0">
                <a:solidFill>
                  <a:srgbClr val="000000"/>
                </a:solidFill>
                <a:latin typeface="Times New Roman"/>
                <a:cs typeface="Times New Roman"/>
              </a:rPr>
              <a:t>).</a:t>
            </a:r>
            <a:endParaRPr lang="en-US" dirty="0">
              <a:solidFill>
                <a:srgbClr val="000000"/>
              </a:solidFill>
              <a:latin typeface="Times New Roman"/>
              <a:cs typeface="Times New Roman"/>
            </a:endParaRPr>
          </a:p>
          <a:p>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12</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1378260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8871" y="224333"/>
            <a:ext cx="8014629" cy="1356360"/>
          </a:xfrm>
        </p:spPr>
        <p:txBody>
          <a:bodyPr/>
          <a:lstStyle/>
          <a:p>
            <a:pPr algn="ctr"/>
            <a:r>
              <a:rPr lang="en-US" dirty="0" smtClean="0">
                <a:solidFill>
                  <a:srgbClr val="000000"/>
                </a:solidFill>
                <a:latin typeface="Times New Roman"/>
                <a:cs typeface="Times New Roman"/>
              </a:rPr>
              <a:t>Literature Review </a:t>
            </a:r>
            <a:r>
              <a:rPr lang="en-US" dirty="0" smtClean="0">
                <a:solidFill>
                  <a:srgbClr val="FF0000"/>
                </a:solidFill>
                <a:latin typeface="Times New Roman"/>
                <a:cs typeface="Times New Roman"/>
              </a:rPr>
              <a:t/>
            </a:r>
            <a:br>
              <a:rPr lang="en-US" dirty="0" smtClean="0">
                <a:solidFill>
                  <a:srgbClr val="FF0000"/>
                </a:solidFill>
                <a:latin typeface="Times New Roman"/>
                <a:cs typeface="Times New Roman"/>
              </a:rPr>
            </a:br>
            <a:r>
              <a:rPr lang="en-US" sz="2800" dirty="0" smtClean="0">
                <a:solidFill>
                  <a:srgbClr val="0000FF"/>
                </a:solidFill>
                <a:latin typeface="Times New Roman"/>
                <a:cs typeface="Times New Roman"/>
              </a:rPr>
              <a:t>Attendance</a:t>
            </a:r>
            <a:endParaRPr lang="en-US" sz="2800" dirty="0">
              <a:solidFill>
                <a:srgbClr val="0000FF"/>
              </a:solidFill>
              <a:latin typeface="Times New Roman"/>
              <a:cs typeface="Times New Roman"/>
            </a:endParaRPr>
          </a:p>
        </p:txBody>
      </p:sp>
      <p:sp>
        <p:nvSpPr>
          <p:cNvPr id="3" name="Content Placeholder 2"/>
          <p:cNvSpPr>
            <a:spLocks noGrp="1"/>
          </p:cNvSpPr>
          <p:nvPr>
            <p:ph idx="1"/>
          </p:nvPr>
        </p:nvSpPr>
        <p:spPr>
          <a:xfrm>
            <a:off x="304055" y="1344449"/>
            <a:ext cx="8567189" cy="4969659"/>
          </a:xfrm>
        </p:spPr>
        <p:txBody>
          <a:bodyPr>
            <a:noAutofit/>
          </a:bodyPr>
          <a:lstStyle/>
          <a:p>
            <a:r>
              <a:rPr lang="en-US" sz="2100" dirty="0">
                <a:solidFill>
                  <a:srgbClr val="000000"/>
                </a:solidFill>
                <a:latin typeface="Times New Roman"/>
                <a:cs typeface="Times New Roman"/>
              </a:rPr>
              <a:t>Dropouts can be identified </a:t>
            </a:r>
            <a:r>
              <a:rPr lang="en-US" sz="2100" dirty="0" smtClean="0">
                <a:solidFill>
                  <a:srgbClr val="0000FF"/>
                </a:solidFill>
                <a:latin typeface="Times New Roman"/>
                <a:cs typeface="Times New Roman"/>
              </a:rPr>
              <a:t>as </a:t>
            </a:r>
            <a:r>
              <a:rPr lang="en-US" sz="2100" dirty="0">
                <a:solidFill>
                  <a:srgbClr val="0000FF"/>
                </a:solidFill>
                <a:latin typeface="Times New Roman"/>
                <a:cs typeface="Times New Roman"/>
              </a:rPr>
              <a:t>early as sixth </a:t>
            </a:r>
            <a:r>
              <a:rPr lang="en-US" sz="2100" dirty="0" smtClean="0">
                <a:solidFill>
                  <a:srgbClr val="0000FF"/>
                </a:solidFill>
                <a:latin typeface="Times New Roman"/>
                <a:cs typeface="Times New Roman"/>
              </a:rPr>
              <a:t>grade</a:t>
            </a:r>
            <a:r>
              <a:rPr lang="en-US" sz="2100" dirty="0">
                <a:solidFill>
                  <a:srgbClr val="000000"/>
                </a:solidFill>
                <a:latin typeface="Times New Roman"/>
                <a:cs typeface="Times New Roman"/>
              </a:rPr>
              <a:t> </a:t>
            </a:r>
            <a:r>
              <a:rPr lang="en-US" sz="2100" dirty="0" smtClean="0">
                <a:solidFill>
                  <a:srgbClr val="000000"/>
                </a:solidFill>
                <a:latin typeface="Times New Roman"/>
                <a:cs typeface="Times New Roman"/>
              </a:rPr>
              <a:t>by tracking their grades, behavior, and attendance (Neilds, 2009). </a:t>
            </a:r>
            <a:r>
              <a:rPr lang="en-US" sz="2100" dirty="0" smtClean="0">
                <a:solidFill>
                  <a:srgbClr val="0000FF"/>
                </a:solidFill>
                <a:latin typeface="Times New Roman"/>
                <a:cs typeface="Times New Roman"/>
              </a:rPr>
              <a:t> </a:t>
            </a:r>
          </a:p>
          <a:p>
            <a:endParaRPr lang="en-US" sz="2100" dirty="0">
              <a:solidFill>
                <a:srgbClr val="0000FF"/>
              </a:solidFill>
              <a:latin typeface="Times New Roman"/>
              <a:cs typeface="Times New Roman"/>
            </a:endParaRPr>
          </a:p>
          <a:p>
            <a:r>
              <a:rPr lang="en-US" sz="2100" dirty="0" smtClean="0">
                <a:solidFill>
                  <a:srgbClr val="000000"/>
                </a:solidFill>
                <a:latin typeface="Times New Roman"/>
                <a:cs typeface="Times New Roman"/>
              </a:rPr>
              <a:t>50% of students that dropout have can poor grades and </a:t>
            </a:r>
            <a:r>
              <a:rPr lang="en-US" sz="2100" dirty="0" smtClean="0">
                <a:solidFill>
                  <a:srgbClr val="0000FF"/>
                </a:solidFill>
                <a:latin typeface="Times New Roman"/>
                <a:cs typeface="Times New Roman"/>
              </a:rPr>
              <a:t>weak attendance.</a:t>
            </a:r>
            <a:r>
              <a:rPr lang="en-US" sz="2100" dirty="0" smtClean="0">
                <a:solidFill>
                  <a:schemeClr val="tx1"/>
                </a:solidFill>
                <a:latin typeface="Times New Roman"/>
                <a:cs typeface="Times New Roman"/>
              </a:rPr>
              <a:t> </a:t>
            </a:r>
            <a:r>
              <a:rPr lang="en-US" sz="2100" dirty="0" smtClean="0">
                <a:solidFill>
                  <a:srgbClr val="000000"/>
                </a:solidFill>
                <a:latin typeface="Times New Roman"/>
                <a:cs typeface="Times New Roman"/>
              </a:rPr>
              <a:t>(</a:t>
            </a:r>
            <a:r>
              <a:rPr lang="en-US" sz="2100" dirty="0">
                <a:solidFill>
                  <a:srgbClr val="000000"/>
                </a:solidFill>
                <a:latin typeface="Times New Roman"/>
                <a:cs typeface="Times New Roman"/>
              </a:rPr>
              <a:t>Neilds, 2009). </a:t>
            </a:r>
            <a:endParaRPr lang="en-US" sz="2100" dirty="0" smtClean="0">
              <a:solidFill>
                <a:srgbClr val="000000"/>
              </a:solidFill>
              <a:latin typeface="Times New Roman"/>
              <a:cs typeface="Times New Roman"/>
            </a:endParaRPr>
          </a:p>
          <a:p>
            <a:endParaRPr lang="en-US" sz="2100" dirty="0" smtClean="0">
              <a:solidFill>
                <a:srgbClr val="000000"/>
              </a:solidFill>
              <a:latin typeface="Times New Roman"/>
              <a:cs typeface="Times New Roman"/>
            </a:endParaRPr>
          </a:p>
          <a:p>
            <a:r>
              <a:rPr lang="en-US" sz="2100" dirty="0" smtClean="0">
                <a:solidFill>
                  <a:schemeClr val="tx1"/>
                </a:solidFill>
                <a:latin typeface="Times New Roman"/>
                <a:cs typeface="Times New Roman"/>
              </a:rPr>
              <a:t>Factors that contribute to negative attendance include: </a:t>
            </a:r>
            <a:r>
              <a:rPr lang="en-US" sz="2100" dirty="0" smtClean="0">
                <a:solidFill>
                  <a:srgbClr val="0000FF"/>
                </a:solidFill>
                <a:latin typeface="Times New Roman"/>
                <a:cs typeface="Times New Roman"/>
              </a:rPr>
              <a:t>new </a:t>
            </a:r>
            <a:r>
              <a:rPr lang="en-US" sz="2100" dirty="0">
                <a:solidFill>
                  <a:srgbClr val="0000FF"/>
                </a:solidFill>
                <a:latin typeface="Times New Roman"/>
                <a:cs typeface="Times New Roman"/>
              </a:rPr>
              <a:t>social demands</a:t>
            </a:r>
            <a:r>
              <a:rPr lang="en-US" sz="2100" dirty="0">
                <a:solidFill>
                  <a:srgbClr val="000000"/>
                </a:solidFill>
                <a:latin typeface="Times New Roman"/>
                <a:cs typeface="Times New Roman"/>
              </a:rPr>
              <a:t>, </a:t>
            </a:r>
            <a:r>
              <a:rPr lang="en-US" sz="2100" dirty="0">
                <a:solidFill>
                  <a:srgbClr val="0000FF"/>
                </a:solidFill>
                <a:latin typeface="Times New Roman"/>
                <a:cs typeface="Times New Roman"/>
              </a:rPr>
              <a:t>orientation to an increasingly bureaucratic environment</a:t>
            </a:r>
            <a:r>
              <a:rPr lang="en-US" sz="2100" dirty="0">
                <a:solidFill>
                  <a:srgbClr val="000000"/>
                </a:solidFill>
                <a:latin typeface="Times New Roman"/>
                <a:cs typeface="Times New Roman"/>
              </a:rPr>
              <a:t>, </a:t>
            </a:r>
            <a:r>
              <a:rPr lang="en-US" sz="2100" dirty="0" smtClean="0">
                <a:solidFill>
                  <a:srgbClr val="000000"/>
                </a:solidFill>
                <a:latin typeface="Times New Roman"/>
                <a:cs typeface="Times New Roman"/>
              </a:rPr>
              <a:t>and</a:t>
            </a:r>
            <a:r>
              <a:rPr lang="en-US" sz="2100" dirty="0">
                <a:solidFill>
                  <a:srgbClr val="000000"/>
                </a:solidFill>
                <a:latin typeface="Times New Roman"/>
                <a:cs typeface="Times New Roman"/>
              </a:rPr>
              <a:t> </a:t>
            </a:r>
            <a:r>
              <a:rPr lang="en-US" sz="2100" dirty="0" smtClean="0">
                <a:solidFill>
                  <a:srgbClr val="0000FF"/>
                </a:solidFill>
                <a:latin typeface="Times New Roman"/>
                <a:cs typeface="Times New Roman"/>
              </a:rPr>
              <a:t>travel </a:t>
            </a:r>
            <a:r>
              <a:rPr lang="en-US" sz="2100" dirty="0">
                <a:solidFill>
                  <a:srgbClr val="0000FF"/>
                </a:solidFill>
                <a:latin typeface="Times New Roman"/>
                <a:cs typeface="Times New Roman"/>
              </a:rPr>
              <a:t>to a school location </a:t>
            </a:r>
            <a:r>
              <a:rPr lang="en-US" sz="2100" dirty="0" smtClean="0">
                <a:solidFill>
                  <a:srgbClr val="000000"/>
                </a:solidFill>
                <a:latin typeface="Times New Roman"/>
                <a:cs typeface="Times New Roman"/>
              </a:rPr>
              <a:t>or being </a:t>
            </a:r>
            <a:r>
              <a:rPr lang="en-US" sz="2100" dirty="0">
                <a:solidFill>
                  <a:srgbClr val="0000FF"/>
                </a:solidFill>
                <a:latin typeface="Times New Roman"/>
                <a:cs typeface="Times New Roman"/>
              </a:rPr>
              <a:t>removed from their familiar </a:t>
            </a:r>
            <a:r>
              <a:rPr lang="en-US" sz="2100" dirty="0" smtClean="0">
                <a:solidFill>
                  <a:srgbClr val="000000"/>
                </a:solidFill>
                <a:latin typeface="Times New Roman"/>
                <a:cs typeface="Times New Roman"/>
              </a:rPr>
              <a:t>neighborhood</a:t>
            </a:r>
            <a:r>
              <a:rPr lang="en-US" sz="2100" dirty="0">
                <a:solidFill>
                  <a:srgbClr val="000000"/>
                </a:solidFill>
                <a:latin typeface="Times New Roman"/>
                <a:cs typeface="Times New Roman"/>
              </a:rPr>
              <a:t> </a:t>
            </a:r>
            <a:r>
              <a:rPr lang="en-US" sz="2100" dirty="0" smtClean="0">
                <a:solidFill>
                  <a:srgbClr val="000000"/>
                </a:solidFill>
                <a:latin typeface="Times New Roman"/>
                <a:cs typeface="Times New Roman"/>
              </a:rPr>
              <a:t>(Johnston &amp; Williamson, 2011).</a:t>
            </a:r>
          </a:p>
          <a:p>
            <a:endParaRPr lang="en-US" sz="2100" dirty="0" smtClean="0">
              <a:solidFill>
                <a:srgbClr val="000000"/>
              </a:solidFill>
              <a:latin typeface="Times New Roman"/>
              <a:cs typeface="Times New Roman"/>
            </a:endParaRPr>
          </a:p>
          <a:p>
            <a:r>
              <a:rPr lang="en-US" sz="2100" dirty="0" smtClean="0">
                <a:solidFill>
                  <a:srgbClr val="000000"/>
                </a:solidFill>
                <a:latin typeface="Times New Roman"/>
                <a:cs typeface="Times New Roman"/>
              </a:rPr>
              <a:t>A study by McIntoch </a:t>
            </a:r>
            <a:r>
              <a:rPr lang="en-US" sz="2100" dirty="0">
                <a:solidFill>
                  <a:srgbClr val="000000"/>
                </a:solidFill>
                <a:latin typeface="Times New Roman"/>
                <a:cs typeface="Times New Roman"/>
              </a:rPr>
              <a:t>&amp;</a:t>
            </a:r>
            <a:r>
              <a:rPr lang="en-US" sz="2100" dirty="0" smtClean="0">
                <a:solidFill>
                  <a:srgbClr val="000000"/>
                </a:solidFill>
                <a:latin typeface="Times New Roman"/>
                <a:cs typeface="Times New Roman"/>
              </a:rPr>
              <a:t> White (2006) compared students within a freshman transition programs to students that had not been enrolled and found that students that were housed in a separated wing had less expulsions and </a:t>
            </a:r>
            <a:r>
              <a:rPr lang="en-US" sz="2100" dirty="0" smtClean="0">
                <a:solidFill>
                  <a:srgbClr val="0000FF"/>
                </a:solidFill>
                <a:latin typeface="Times New Roman"/>
                <a:cs typeface="Times New Roman"/>
              </a:rPr>
              <a:t>better attendance</a:t>
            </a:r>
            <a:r>
              <a:rPr lang="en-US" sz="2100" dirty="0" smtClean="0">
                <a:solidFill>
                  <a:srgbClr val="000000"/>
                </a:solidFill>
                <a:latin typeface="Times New Roman"/>
                <a:cs typeface="Times New Roman"/>
              </a:rPr>
              <a:t>. </a:t>
            </a:r>
            <a:endParaRPr lang="en-US" sz="2100"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13</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365671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txBox="1">
            <a:spLocks noGrp="1"/>
          </p:cNvSpPr>
          <p:nvPr>
            <p:ph type="title"/>
          </p:nvPr>
        </p:nvSpPr>
        <p:spPr>
          <a:xfrm>
            <a:off x="857250" y="609600"/>
            <a:ext cx="7406640" cy="755176"/>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en-US" b="0" i="0" u="none" strike="noStrike" cap="none" dirty="0">
                <a:solidFill>
                  <a:schemeClr val="tx1"/>
                </a:solidFill>
                <a:latin typeface="Times New Roman" panose="02020603050405020304" pitchFamily="18" charset="0"/>
                <a:cs typeface="Times New Roman" panose="02020603050405020304" pitchFamily="18" charset="0"/>
                <a:sym typeface="Arial"/>
              </a:rPr>
              <a:t>Research Questions</a:t>
            </a:r>
          </a:p>
        </p:txBody>
      </p:sp>
      <p:sp>
        <p:nvSpPr>
          <p:cNvPr id="126" name="Shape 126"/>
          <p:cNvSpPr txBox="1">
            <a:spLocks noGrp="1"/>
          </p:cNvSpPr>
          <p:nvPr>
            <p:ph idx="1"/>
          </p:nvPr>
        </p:nvSpPr>
        <p:spPr>
          <a:xfrm>
            <a:off x="457200" y="1255594"/>
            <a:ext cx="8229600" cy="5991367"/>
          </a:xfrm>
          <a:prstGeom prst="rect">
            <a:avLst/>
          </a:prstGeom>
          <a:noFill/>
          <a:ln>
            <a:noFill/>
          </a:ln>
        </p:spPr>
        <p:txBody>
          <a:bodyPr lIns="91425" tIns="45700" rIns="91425" bIns="45700" anchor="t" anchorCtr="0">
            <a:noAutofit/>
          </a:bodyPr>
          <a:lstStyle/>
          <a:p>
            <a:pPr marL="203200" indent="0" fontAlgn="base">
              <a:buNone/>
            </a:pPr>
            <a:endParaRPr lang="en-US" sz="2240" dirty="0">
              <a:solidFill>
                <a:srgbClr val="000000"/>
              </a:solidFill>
            </a:endParaRPr>
          </a:p>
          <a:p>
            <a:pPr marL="34290" lvl="0" indent="0">
              <a:buNone/>
            </a:pPr>
            <a:r>
              <a:rPr lang="en-US" sz="2400" dirty="0" smtClean="0">
                <a:solidFill>
                  <a:schemeClr val="tx1"/>
                </a:solidFill>
                <a:latin typeface="Times New Roman"/>
                <a:cs typeface="Times New Roman"/>
              </a:rPr>
              <a:t>What </a:t>
            </a:r>
            <a:r>
              <a:rPr lang="en-US" sz="2400" dirty="0">
                <a:solidFill>
                  <a:srgbClr val="0000FF"/>
                </a:solidFill>
                <a:latin typeface="Times New Roman"/>
                <a:cs typeface="Times New Roman"/>
              </a:rPr>
              <a:t>strategies do administrators implement </a:t>
            </a:r>
            <a:r>
              <a:rPr lang="en-US" sz="2400" dirty="0">
                <a:solidFill>
                  <a:schemeClr val="tx1"/>
                </a:solidFill>
                <a:latin typeface="Times New Roman"/>
                <a:cs typeface="Times New Roman"/>
              </a:rPr>
              <a:t>for freshman transition programs in relation to academic achievement, classroom discipline, and student attendance</a:t>
            </a:r>
            <a:r>
              <a:rPr lang="en-US" sz="2400" dirty="0" smtClean="0">
                <a:solidFill>
                  <a:schemeClr val="tx1"/>
                </a:solidFill>
                <a:latin typeface="Times New Roman"/>
                <a:cs typeface="Times New Roman"/>
              </a:rPr>
              <a:t>?</a:t>
            </a:r>
          </a:p>
          <a:p>
            <a:pPr lvl="0"/>
            <a:endParaRPr lang="en-US" sz="2400" dirty="0">
              <a:solidFill>
                <a:schemeClr val="tx1"/>
              </a:solidFill>
              <a:latin typeface="Times New Roman"/>
              <a:cs typeface="Times New Roman"/>
            </a:endParaRPr>
          </a:p>
          <a:p>
            <a:pPr marL="34290" lvl="0" indent="0">
              <a:buNone/>
            </a:pPr>
            <a:r>
              <a:rPr lang="en-US" sz="2400" dirty="0">
                <a:solidFill>
                  <a:schemeClr val="tx1"/>
                </a:solidFill>
                <a:latin typeface="Times New Roman"/>
                <a:cs typeface="Times New Roman"/>
              </a:rPr>
              <a:t>What </a:t>
            </a:r>
            <a:r>
              <a:rPr lang="en-US" sz="2400" dirty="0">
                <a:solidFill>
                  <a:srgbClr val="0000FF"/>
                </a:solidFill>
                <a:latin typeface="Times New Roman"/>
                <a:cs typeface="Times New Roman"/>
              </a:rPr>
              <a:t>classroom and instructional strategies </a:t>
            </a:r>
            <a:r>
              <a:rPr lang="en-US" sz="2400" dirty="0">
                <a:solidFill>
                  <a:schemeClr val="tx1"/>
                </a:solidFill>
                <a:latin typeface="Times New Roman"/>
                <a:cs typeface="Times New Roman"/>
              </a:rPr>
              <a:t>do teachers implement for freshman transition programs in relation to academic achievement, classroom discipline, and student attendance?</a:t>
            </a:r>
            <a:r>
              <a:rPr lang="en-US" sz="2400" b="1" dirty="0">
                <a:solidFill>
                  <a:schemeClr val="tx1"/>
                </a:solidFill>
                <a:latin typeface="Times New Roman"/>
                <a:cs typeface="Times New Roman"/>
              </a:rPr>
              <a:t> </a:t>
            </a:r>
            <a:endParaRPr lang="en-US" sz="2400" dirty="0">
              <a:solidFill>
                <a:schemeClr val="tx1"/>
              </a:solidFill>
              <a:latin typeface="Times New Roman"/>
              <a:cs typeface="Times New Roman"/>
            </a:endParaRPr>
          </a:p>
          <a:p>
            <a:pPr marL="203200" indent="0" fontAlgn="base">
              <a:buNone/>
            </a:pPr>
            <a:endParaRPr lang="en-US" sz="2000" dirty="0" smtClean="0">
              <a:solidFill>
                <a:schemeClr val="tx1"/>
              </a:solidFill>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14</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51190043"/>
      </p:ext>
    </p:extLst>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609600"/>
            <a:ext cx="7406640" cy="691166"/>
          </a:xfrm>
        </p:spPr>
        <p:txBody>
          <a:bodyPr/>
          <a:lstStyle/>
          <a:p>
            <a:pPr algn="ctr"/>
            <a:r>
              <a:rPr lang="en-US" dirty="0" smtClean="0">
                <a:solidFill>
                  <a:schemeClr val="tx1"/>
                </a:solidFill>
                <a:latin typeface="Times New Roman" panose="02020603050405020304" pitchFamily="18" charset="0"/>
                <a:cs typeface="Times New Roman" panose="02020603050405020304" pitchFamily="18" charset="0"/>
              </a:rPr>
              <a:t>Research Design</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457200" y="1560202"/>
            <a:ext cx="8686800" cy="5157839"/>
          </a:xfrm>
        </p:spPr>
        <p:txBody>
          <a:bodyPr>
            <a:normAutofit/>
          </a:bodyPr>
          <a:lstStyle/>
          <a:p>
            <a:pPr marL="0" lvl="1" indent="0">
              <a:buNone/>
            </a:pPr>
            <a:r>
              <a:rPr lang="en-US" sz="2200" dirty="0" smtClean="0">
                <a:solidFill>
                  <a:srgbClr val="000000"/>
                </a:solidFill>
                <a:latin typeface="Times New Roman"/>
                <a:cs typeface="Times New Roman"/>
              </a:rPr>
              <a:t>The </a:t>
            </a:r>
            <a:r>
              <a:rPr lang="en-US" sz="2200" dirty="0">
                <a:solidFill>
                  <a:srgbClr val="000000"/>
                </a:solidFill>
                <a:latin typeface="Times New Roman"/>
                <a:cs typeface="Times New Roman"/>
              </a:rPr>
              <a:t>research design for this study was based on a </a:t>
            </a:r>
            <a:r>
              <a:rPr lang="en-US" sz="2200" dirty="0">
                <a:solidFill>
                  <a:srgbClr val="0000FF"/>
                </a:solidFill>
                <a:latin typeface="Times New Roman"/>
                <a:cs typeface="Times New Roman"/>
              </a:rPr>
              <a:t>qualitative approach </a:t>
            </a:r>
            <a:r>
              <a:rPr lang="en-US" sz="2200" dirty="0">
                <a:solidFill>
                  <a:srgbClr val="000000"/>
                </a:solidFill>
                <a:latin typeface="Times New Roman"/>
                <a:cs typeface="Times New Roman"/>
              </a:rPr>
              <a:t>and used purposeful sampling to create an information rich study. </a:t>
            </a:r>
            <a:endParaRPr lang="en-US" sz="2200" dirty="0" smtClean="0">
              <a:solidFill>
                <a:srgbClr val="000000"/>
              </a:solidFill>
              <a:latin typeface="Times New Roman"/>
              <a:cs typeface="Times New Roman"/>
            </a:endParaRPr>
          </a:p>
          <a:p>
            <a:pPr marL="0" lvl="1" indent="0">
              <a:buNone/>
            </a:pPr>
            <a:endParaRPr lang="en-US" sz="2200" dirty="0" smtClean="0">
              <a:solidFill>
                <a:srgbClr val="000000"/>
              </a:solidFill>
              <a:latin typeface="Times New Roman"/>
              <a:cs typeface="Times New Roman"/>
            </a:endParaRPr>
          </a:p>
          <a:p>
            <a:pPr marL="0" lvl="1" indent="0">
              <a:buNone/>
            </a:pPr>
            <a:r>
              <a:rPr lang="en-US" sz="2200" dirty="0" smtClean="0">
                <a:solidFill>
                  <a:srgbClr val="000000"/>
                </a:solidFill>
                <a:latin typeface="Times New Roman"/>
                <a:cs typeface="Times New Roman"/>
              </a:rPr>
              <a:t>Interview sessions were recorded by NoNotes (recording and transcription</a:t>
            </a:r>
            <a:r>
              <a:rPr lang="en-US" sz="2200" dirty="0">
                <a:solidFill>
                  <a:srgbClr val="000000"/>
                </a:solidFill>
                <a:latin typeface="Times New Roman"/>
                <a:cs typeface="Times New Roman"/>
              </a:rPr>
              <a:t> </a:t>
            </a:r>
            <a:r>
              <a:rPr lang="en-US" sz="2200" dirty="0" smtClean="0">
                <a:solidFill>
                  <a:srgbClr val="000000"/>
                </a:solidFill>
                <a:latin typeface="Times New Roman"/>
                <a:cs typeface="Times New Roman"/>
              </a:rPr>
              <a:t>system). The recorded calls were received within hours and the typed transcription within 1 to 2 days.  </a:t>
            </a:r>
          </a:p>
          <a:p>
            <a:pPr marL="0" lvl="1" indent="0">
              <a:buNone/>
            </a:pPr>
            <a:endParaRPr lang="en-US" sz="2200" dirty="0" smtClean="0">
              <a:solidFill>
                <a:srgbClr val="000000"/>
              </a:solidFill>
              <a:latin typeface="Times New Roman"/>
              <a:cs typeface="Times New Roman"/>
            </a:endParaRPr>
          </a:p>
          <a:p>
            <a:pPr marL="0" lvl="1" indent="0">
              <a:buNone/>
            </a:pPr>
            <a:r>
              <a:rPr lang="en-US" sz="2200" dirty="0">
                <a:solidFill>
                  <a:srgbClr val="000000"/>
                </a:solidFill>
                <a:latin typeface="Times New Roman"/>
                <a:cs typeface="Times New Roman"/>
              </a:rPr>
              <a:t>The principal of grounded theory guided this qualitative study. The data from the interviews were transcribed into </a:t>
            </a:r>
            <a:r>
              <a:rPr lang="en-US" sz="2200" dirty="0">
                <a:solidFill>
                  <a:srgbClr val="0000FF"/>
                </a:solidFill>
                <a:latin typeface="Times New Roman"/>
                <a:cs typeface="Times New Roman"/>
              </a:rPr>
              <a:t>reoccurring themes that emerged from the responses of the participants.  </a:t>
            </a:r>
          </a:p>
          <a:p>
            <a:pPr marL="0" lvl="1" indent="0">
              <a:buNone/>
            </a:pPr>
            <a:endParaRPr lang="en-US" sz="2200" dirty="0">
              <a:solidFill>
                <a:srgbClr val="000000"/>
              </a:solidFill>
              <a:latin typeface="Times New Roman"/>
              <a:cs typeface="Times New Roman"/>
            </a:endParaRPr>
          </a:p>
          <a:p>
            <a:pPr marL="0" lvl="1" indent="0">
              <a:buNone/>
            </a:pPr>
            <a:r>
              <a:rPr lang="en-US" sz="2200" dirty="0">
                <a:solidFill>
                  <a:srgbClr val="000000"/>
                </a:solidFill>
                <a:latin typeface="Times New Roman"/>
                <a:cs typeface="Times New Roman"/>
              </a:rPr>
              <a:t>T</a:t>
            </a:r>
            <a:r>
              <a:rPr lang="en-US" sz="2200" dirty="0" smtClean="0">
                <a:solidFill>
                  <a:srgbClr val="000000"/>
                </a:solidFill>
                <a:latin typeface="Times New Roman"/>
                <a:cs typeface="Times New Roman"/>
              </a:rPr>
              <a:t>he qualitative design allows researcher </a:t>
            </a:r>
            <a:r>
              <a:rPr lang="en-US" sz="2200" dirty="0">
                <a:solidFill>
                  <a:srgbClr val="000000"/>
                </a:solidFill>
                <a:latin typeface="Times New Roman"/>
                <a:cs typeface="Times New Roman"/>
              </a:rPr>
              <a:t>to better understand the context or setting in which participants in a study address a problem or issue (Creswell, 2013). </a:t>
            </a:r>
            <a:endParaRPr lang="en-US" sz="2200" dirty="0" smtClean="0">
              <a:solidFill>
                <a:srgbClr val="000000"/>
              </a:solidFill>
              <a:latin typeface="Times New Roman"/>
              <a:cs typeface="Times New Roman"/>
            </a:endParaRPr>
          </a:p>
          <a:p>
            <a:pPr marL="0" lvl="1" indent="0">
              <a:buNone/>
            </a:pPr>
            <a:endParaRPr lang="en-US" sz="2200" dirty="0">
              <a:solidFill>
                <a:srgbClr val="000000"/>
              </a:solidFill>
              <a:latin typeface="Times New Roman"/>
              <a:cs typeface="Times New Roman"/>
            </a:endParaRPr>
          </a:p>
          <a:p>
            <a:pPr marL="0" lvl="1" indent="0">
              <a:buNone/>
            </a:pPr>
            <a:endParaRPr lang="en-US" dirty="0"/>
          </a:p>
          <a:p>
            <a:pPr marL="0" lvl="1" indent="0">
              <a:buNone/>
            </a:pPr>
            <a:endParaRPr lang="en-US" dirty="0" smtClean="0"/>
          </a:p>
          <a:p>
            <a:pPr marL="0" lvl="1" indent="0">
              <a:buNone/>
            </a:pPr>
            <a:endParaRPr lang="en-US" dirty="0"/>
          </a:p>
          <a:p>
            <a:pPr marL="0" lvl="1" indent="0">
              <a:buNone/>
            </a:pPr>
            <a:endParaRPr lang="en-US" dirty="0" smtClean="0">
              <a:solidFill>
                <a:schemeClr val="tx1"/>
              </a:solidFill>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15</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9765216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054" y="-211666"/>
            <a:ext cx="7406640" cy="1356360"/>
          </a:xfrm>
        </p:spPr>
        <p:txBody>
          <a:bodyPr/>
          <a:lstStyle/>
          <a:p>
            <a:pPr algn="ctr"/>
            <a:r>
              <a:rPr lang="en-US" dirty="0" smtClean="0">
                <a:solidFill>
                  <a:srgbClr val="FF0000"/>
                </a:solidFill>
                <a:latin typeface="Times New Roman"/>
                <a:cs typeface="Times New Roman"/>
              </a:rPr>
              <a:t/>
            </a:r>
            <a:br>
              <a:rPr lang="en-US" dirty="0" smtClean="0">
                <a:solidFill>
                  <a:srgbClr val="FF0000"/>
                </a:solidFill>
                <a:latin typeface="Times New Roman"/>
                <a:cs typeface="Times New Roman"/>
              </a:rPr>
            </a:br>
            <a:r>
              <a:rPr lang="en-US" dirty="0" smtClean="0">
                <a:solidFill>
                  <a:srgbClr val="000000"/>
                </a:solidFill>
                <a:latin typeface="Times New Roman"/>
                <a:cs typeface="Times New Roman"/>
              </a:rPr>
              <a:t>Research Methodology </a:t>
            </a:r>
            <a:endParaRPr lang="en-US" dirty="0">
              <a:solidFill>
                <a:srgbClr val="000000"/>
              </a:solidFill>
              <a:latin typeface="Times New Roman"/>
              <a:cs typeface="Times New Roman"/>
            </a:endParaRPr>
          </a:p>
        </p:txBody>
      </p:sp>
      <p:sp>
        <p:nvSpPr>
          <p:cNvPr id="3" name="Content Placeholder 2"/>
          <p:cNvSpPr>
            <a:spLocks noGrp="1"/>
          </p:cNvSpPr>
          <p:nvPr>
            <p:ph idx="1"/>
          </p:nvPr>
        </p:nvSpPr>
        <p:spPr>
          <a:xfrm>
            <a:off x="352663" y="899306"/>
            <a:ext cx="8691442" cy="5239028"/>
          </a:xfrm>
        </p:spPr>
        <p:txBody>
          <a:bodyPr>
            <a:noAutofit/>
          </a:bodyPr>
          <a:lstStyle/>
          <a:p>
            <a:pPr marL="34290" lvl="1" indent="0">
              <a:spcBef>
                <a:spcPts val="1000"/>
              </a:spcBef>
              <a:spcAft>
                <a:spcPts val="0"/>
              </a:spcAft>
              <a:buNone/>
            </a:pPr>
            <a:endParaRPr lang="en-US" sz="2200" dirty="0">
              <a:solidFill>
                <a:schemeClr val="tx1"/>
              </a:solidFill>
              <a:latin typeface="Times New Roman"/>
              <a:cs typeface="Times New Roman"/>
            </a:endParaRPr>
          </a:p>
          <a:p>
            <a:pPr marL="171450" lvl="1">
              <a:spcBef>
                <a:spcPts val="1000"/>
              </a:spcBef>
              <a:spcAft>
                <a:spcPts val="0"/>
              </a:spcAft>
            </a:pPr>
            <a:r>
              <a:rPr lang="en-US" sz="2200" dirty="0" smtClean="0">
                <a:solidFill>
                  <a:srgbClr val="0000FF"/>
                </a:solidFill>
                <a:latin typeface="Times New Roman"/>
                <a:cs typeface="Times New Roman"/>
              </a:rPr>
              <a:t>7</a:t>
            </a:r>
            <a:r>
              <a:rPr lang="en-US" sz="2200" dirty="0" smtClean="0">
                <a:solidFill>
                  <a:schemeClr val="tx1"/>
                </a:solidFill>
                <a:latin typeface="Times New Roman"/>
                <a:cs typeface="Times New Roman"/>
              </a:rPr>
              <a:t> </a:t>
            </a:r>
            <a:r>
              <a:rPr lang="en-US" sz="2200" dirty="0">
                <a:solidFill>
                  <a:schemeClr val="tx1"/>
                </a:solidFill>
                <a:latin typeface="Times New Roman"/>
                <a:cs typeface="Times New Roman"/>
              </a:rPr>
              <a:t>high </a:t>
            </a:r>
            <a:r>
              <a:rPr lang="en-US" sz="2200" dirty="0" smtClean="0">
                <a:solidFill>
                  <a:schemeClr val="tx1"/>
                </a:solidFill>
                <a:latin typeface="Times New Roman"/>
                <a:cs typeface="Times New Roman"/>
              </a:rPr>
              <a:t>schools from </a:t>
            </a:r>
            <a:r>
              <a:rPr lang="en-US" sz="2200" dirty="0" smtClean="0">
                <a:solidFill>
                  <a:srgbClr val="0000FF"/>
                </a:solidFill>
                <a:latin typeface="Times New Roman"/>
                <a:cs typeface="Times New Roman"/>
              </a:rPr>
              <a:t>4</a:t>
            </a:r>
            <a:r>
              <a:rPr lang="en-US" sz="2200" dirty="0" smtClean="0">
                <a:solidFill>
                  <a:schemeClr val="tx1"/>
                </a:solidFill>
                <a:latin typeface="Times New Roman"/>
                <a:cs typeface="Times New Roman"/>
              </a:rPr>
              <a:t> school districts participated in the study: </a:t>
            </a:r>
            <a:r>
              <a:rPr lang="en-US" sz="2200" dirty="0">
                <a:solidFill>
                  <a:srgbClr val="0000FF"/>
                </a:solidFill>
                <a:latin typeface="Times New Roman"/>
                <a:cs typeface="Times New Roman"/>
              </a:rPr>
              <a:t>5</a:t>
            </a:r>
            <a:r>
              <a:rPr lang="en-US" sz="2200" dirty="0" smtClean="0">
                <a:solidFill>
                  <a:schemeClr val="tx1"/>
                </a:solidFill>
                <a:latin typeface="Times New Roman"/>
                <a:cs typeface="Times New Roman"/>
              </a:rPr>
              <a:t> </a:t>
            </a:r>
            <a:r>
              <a:rPr lang="en-US" sz="2200" dirty="0">
                <a:solidFill>
                  <a:schemeClr val="tx1"/>
                </a:solidFill>
                <a:latin typeface="Times New Roman"/>
                <a:cs typeface="Times New Roman"/>
              </a:rPr>
              <a:t>traditional high schools, </a:t>
            </a:r>
            <a:r>
              <a:rPr lang="en-US" sz="2200" dirty="0" smtClean="0">
                <a:solidFill>
                  <a:srgbClr val="0000FF"/>
                </a:solidFill>
                <a:latin typeface="Times New Roman"/>
                <a:cs typeface="Times New Roman"/>
              </a:rPr>
              <a:t>1</a:t>
            </a:r>
            <a:r>
              <a:rPr lang="en-US" sz="2200" dirty="0" smtClean="0">
                <a:solidFill>
                  <a:schemeClr val="tx1"/>
                </a:solidFill>
                <a:latin typeface="Times New Roman"/>
                <a:cs typeface="Times New Roman"/>
              </a:rPr>
              <a:t> </a:t>
            </a:r>
            <a:r>
              <a:rPr lang="en-US" sz="2200" dirty="0">
                <a:solidFill>
                  <a:schemeClr val="tx1"/>
                </a:solidFill>
                <a:latin typeface="Times New Roman"/>
                <a:cs typeface="Times New Roman"/>
              </a:rPr>
              <a:t>city high school, and </a:t>
            </a:r>
            <a:r>
              <a:rPr lang="en-US" sz="2200" dirty="0">
                <a:solidFill>
                  <a:srgbClr val="0000FF"/>
                </a:solidFill>
                <a:latin typeface="Times New Roman"/>
                <a:cs typeface="Times New Roman"/>
              </a:rPr>
              <a:t>1</a:t>
            </a:r>
            <a:r>
              <a:rPr lang="en-US" sz="2200" dirty="0" smtClean="0">
                <a:solidFill>
                  <a:schemeClr val="tx1"/>
                </a:solidFill>
                <a:latin typeface="Times New Roman"/>
                <a:cs typeface="Times New Roman"/>
              </a:rPr>
              <a:t> </a:t>
            </a:r>
            <a:r>
              <a:rPr lang="en-US" sz="2200" dirty="0">
                <a:solidFill>
                  <a:schemeClr val="tx1"/>
                </a:solidFill>
                <a:latin typeface="Times New Roman"/>
                <a:cs typeface="Times New Roman"/>
              </a:rPr>
              <a:t>early college high school. </a:t>
            </a:r>
            <a:endParaRPr lang="en-US" sz="2000" dirty="0" smtClean="0">
              <a:solidFill>
                <a:srgbClr val="0000FF"/>
              </a:solidFill>
              <a:latin typeface="Times New Roman"/>
              <a:cs typeface="Times New Roman"/>
            </a:endParaRPr>
          </a:p>
          <a:p>
            <a:pPr marL="0">
              <a:lnSpc>
                <a:spcPct val="120000"/>
              </a:lnSpc>
            </a:pPr>
            <a:r>
              <a:rPr lang="en-US" sz="2200" dirty="0" smtClean="0">
                <a:solidFill>
                  <a:srgbClr val="0000FF"/>
                </a:solidFill>
                <a:latin typeface="Times New Roman"/>
                <a:cs typeface="Times New Roman"/>
              </a:rPr>
              <a:t>8</a:t>
            </a:r>
            <a:r>
              <a:rPr lang="en-US" sz="2200" dirty="0" smtClean="0">
                <a:solidFill>
                  <a:schemeClr val="tx1"/>
                </a:solidFill>
                <a:latin typeface="Times New Roman"/>
                <a:cs typeface="Times New Roman"/>
              </a:rPr>
              <a:t> </a:t>
            </a:r>
            <a:r>
              <a:rPr lang="en-US" sz="2200" dirty="0">
                <a:solidFill>
                  <a:schemeClr val="tx1"/>
                </a:solidFill>
                <a:latin typeface="Times New Roman"/>
                <a:cs typeface="Times New Roman"/>
              </a:rPr>
              <a:t>administrators and </a:t>
            </a:r>
            <a:r>
              <a:rPr lang="en-US" sz="2200" dirty="0">
                <a:solidFill>
                  <a:srgbClr val="0000FF"/>
                </a:solidFill>
                <a:latin typeface="Times New Roman"/>
                <a:cs typeface="Times New Roman"/>
              </a:rPr>
              <a:t>13 </a:t>
            </a:r>
            <a:r>
              <a:rPr lang="en-US" sz="2200" dirty="0">
                <a:solidFill>
                  <a:schemeClr val="tx1"/>
                </a:solidFill>
                <a:latin typeface="Times New Roman"/>
                <a:cs typeface="Times New Roman"/>
              </a:rPr>
              <a:t>teachers were interviewed whose experiences ranged from </a:t>
            </a:r>
            <a:r>
              <a:rPr lang="en-US" sz="2200" dirty="0">
                <a:solidFill>
                  <a:srgbClr val="0000FF"/>
                </a:solidFill>
                <a:latin typeface="Times New Roman"/>
                <a:cs typeface="Times New Roman"/>
              </a:rPr>
              <a:t>1 to 28 </a:t>
            </a:r>
            <a:r>
              <a:rPr lang="en-US" sz="2200" dirty="0">
                <a:solidFill>
                  <a:schemeClr val="tx1"/>
                </a:solidFill>
                <a:latin typeface="Times New Roman"/>
                <a:cs typeface="Times New Roman"/>
              </a:rPr>
              <a:t>years</a:t>
            </a:r>
            <a:r>
              <a:rPr lang="en-US" sz="2200" dirty="0" smtClean="0">
                <a:solidFill>
                  <a:schemeClr val="tx1"/>
                </a:solidFill>
                <a:latin typeface="Times New Roman"/>
                <a:cs typeface="Times New Roman"/>
              </a:rPr>
              <a:t>.</a:t>
            </a:r>
            <a:endParaRPr lang="en-US" sz="2500" dirty="0" smtClean="0">
              <a:solidFill>
                <a:schemeClr val="tx1"/>
              </a:solidFill>
              <a:latin typeface="Times New Roman"/>
              <a:cs typeface="Times New Roman"/>
            </a:endParaRPr>
          </a:p>
          <a:p>
            <a:pPr>
              <a:lnSpc>
                <a:spcPct val="120000"/>
              </a:lnSpc>
            </a:pPr>
            <a:r>
              <a:rPr lang="en-US" sz="2300" dirty="0" smtClean="0">
                <a:solidFill>
                  <a:schemeClr val="tx1"/>
                </a:solidFill>
                <a:latin typeface="Times New Roman"/>
                <a:cs typeface="Times New Roman"/>
              </a:rPr>
              <a:t>Interviews </a:t>
            </a:r>
            <a:r>
              <a:rPr lang="en-US" sz="2300" dirty="0">
                <a:solidFill>
                  <a:schemeClr val="tx1"/>
                </a:solidFill>
                <a:latin typeface="Times New Roman"/>
                <a:cs typeface="Times New Roman"/>
              </a:rPr>
              <a:t>with </a:t>
            </a:r>
            <a:r>
              <a:rPr lang="en-US" sz="2300" dirty="0">
                <a:solidFill>
                  <a:srgbClr val="0000FF"/>
                </a:solidFill>
                <a:latin typeface="Times New Roman"/>
                <a:cs typeface="Times New Roman"/>
              </a:rPr>
              <a:t>administrators averaged 45 minutes</a:t>
            </a:r>
            <a:r>
              <a:rPr lang="en-US" sz="2300" dirty="0">
                <a:solidFill>
                  <a:schemeClr val="tx1"/>
                </a:solidFill>
                <a:latin typeface="Times New Roman"/>
                <a:cs typeface="Times New Roman"/>
              </a:rPr>
              <a:t> while interviews with </a:t>
            </a:r>
            <a:r>
              <a:rPr lang="en-US" sz="2300" dirty="0">
                <a:solidFill>
                  <a:srgbClr val="0000FF"/>
                </a:solidFill>
                <a:latin typeface="Times New Roman"/>
                <a:cs typeface="Times New Roman"/>
              </a:rPr>
              <a:t>teachers averaged 30 minutes</a:t>
            </a:r>
            <a:r>
              <a:rPr lang="en-US" sz="2300" dirty="0">
                <a:solidFill>
                  <a:schemeClr val="tx1"/>
                </a:solidFill>
                <a:latin typeface="Times New Roman"/>
                <a:cs typeface="Times New Roman"/>
              </a:rPr>
              <a:t>. </a:t>
            </a:r>
          </a:p>
          <a:p>
            <a:pPr>
              <a:lnSpc>
                <a:spcPct val="120000"/>
              </a:lnSpc>
            </a:pPr>
            <a:r>
              <a:rPr lang="en-US" sz="2300" dirty="0">
                <a:solidFill>
                  <a:schemeClr val="tx1"/>
                </a:solidFill>
                <a:latin typeface="Times New Roman"/>
                <a:cs typeface="Times New Roman"/>
              </a:rPr>
              <a:t>Participants were granted the opportunity to </a:t>
            </a:r>
            <a:r>
              <a:rPr lang="en-US" sz="2300" dirty="0">
                <a:solidFill>
                  <a:srgbClr val="0000FF"/>
                </a:solidFill>
                <a:latin typeface="Times New Roman"/>
                <a:cs typeface="Times New Roman"/>
              </a:rPr>
              <a:t>review the content </a:t>
            </a:r>
            <a:r>
              <a:rPr lang="en-US" sz="2300" dirty="0">
                <a:solidFill>
                  <a:schemeClr val="tx1"/>
                </a:solidFill>
                <a:latin typeface="Times New Roman"/>
                <a:cs typeface="Times New Roman"/>
              </a:rPr>
              <a:t>after it was transcribed to allow for corrections and accuracy. </a:t>
            </a:r>
          </a:p>
          <a:p>
            <a:pPr>
              <a:lnSpc>
                <a:spcPct val="120000"/>
              </a:lnSpc>
            </a:pPr>
            <a:r>
              <a:rPr lang="en-US" sz="2300" dirty="0">
                <a:solidFill>
                  <a:schemeClr val="tx1"/>
                </a:solidFill>
                <a:latin typeface="Times New Roman"/>
                <a:cs typeface="Times New Roman"/>
              </a:rPr>
              <a:t>This according to Creswell (2010) is a process of </a:t>
            </a:r>
            <a:r>
              <a:rPr lang="en-US" sz="2300" dirty="0">
                <a:solidFill>
                  <a:srgbClr val="0000FF"/>
                </a:solidFill>
                <a:latin typeface="Times New Roman"/>
                <a:cs typeface="Times New Roman"/>
              </a:rPr>
              <a:t>validity known </a:t>
            </a:r>
            <a:r>
              <a:rPr lang="en-US" sz="2300" dirty="0">
                <a:solidFill>
                  <a:schemeClr val="tx1"/>
                </a:solidFill>
                <a:latin typeface="Times New Roman"/>
                <a:cs typeface="Times New Roman"/>
              </a:rPr>
              <a:t>as member-checking. </a:t>
            </a:r>
          </a:p>
          <a:p>
            <a:endParaRPr lang="en-US" sz="2200" dirty="0">
              <a:solidFill>
                <a:schemeClr val="tx1"/>
              </a:solidFill>
              <a:latin typeface="Times New Roman"/>
              <a:cs typeface="Times New Roman"/>
            </a:endParaRPr>
          </a:p>
          <a:p>
            <a:pPr marL="171450" lvl="1">
              <a:spcBef>
                <a:spcPts val="1000"/>
              </a:spcBef>
              <a:spcAft>
                <a:spcPts val="0"/>
              </a:spcAft>
            </a:pPr>
            <a:endParaRPr lang="en-US" sz="2000" dirty="0" smtClean="0">
              <a:solidFill>
                <a:schemeClr val="tx1"/>
              </a:solidFill>
              <a:latin typeface="Times New Roman"/>
              <a:cs typeface="Times New Roman"/>
            </a:endParaRPr>
          </a:p>
          <a:p>
            <a:pPr marL="171450" lvl="1">
              <a:spcBef>
                <a:spcPts val="1000"/>
              </a:spcBef>
              <a:spcAft>
                <a:spcPts val="0"/>
              </a:spcAft>
            </a:pPr>
            <a:endParaRPr lang="en-US" sz="2000" dirty="0" smtClean="0">
              <a:solidFill>
                <a:schemeClr val="tx1"/>
              </a:solidFill>
              <a:latin typeface="Times New Roman"/>
              <a:cs typeface="Times New Roman"/>
            </a:endParaRPr>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16</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9314857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940678662"/>
              </p:ext>
            </p:extLst>
          </p:nvPr>
        </p:nvGraphicFramePr>
        <p:xfrm>
          <a:off x="163865" y="177506"/>
          <a:ext cx="8821391" cy="6472260"/>
        </p:xfrm>
        <a:graphic>
          <a:graphicData uri="http://schemas.openxmlformats.org/drawingml/2006/table">
            <a:tbl>
              <a:tblPr firstRow="1" bandRow="1">
                <a:tableStyleId>{EB9631B5-78F2-41C9-869B-9F39066F8104}</a:tableStyleId>
              </a:tblPr>
              <a:tblGrid>
                <a:gridCol w="2773665">
                  <a:extLst>
                    <a:ext uri="{9D8B030D-6E8A-4147-A177-3AD203B41FA5}">
                      <a16:colId xmlns:a16="http://schemas.microsoft.com/office/drawing/2014/main" val="20000"/>
                    </a:ext>
                  </a:extLst>
                </a:gridCol>
                <a:gridCol w="1045029">
                  <a:extLst>
                    <a:ext uri="{9D8B030D-6E8A-4147-A177-3AD203B41FA5}">
                      <a16:colId xmlns:a16="http://schemas.microsoft.com/office/drawing/2014/main" val="20001"/>
                    </a:ext>
                  </a:extLst>
                </a:gridCol>
                <a:gridCol w="1621596">
                  <a:extLst>
                    <a:ext uri="{9D8B030D-6E8A-4147-A177-3AD203B41FA5}">
                      <a16:colId xmlns:a16="http://schemas.microsoft.com/office/drawing/2014/main" val="20002"/>
                    </a:ext>
                  </a:extLst>
                </a:gridCol>
                <a:gridCol w="1597574">
                  <a:extLst>
                    <a:ext uri="{9D8B030D-6E8A-4147-A177-3AD203B41FA5}">
                      <a16:colId xmlns:a16="http://schemas.microsoft.com/office/drawing/2014/main" val="20003"/>
                    </a:ext>
                  </a:extLst>
                </a:gridCol>
                <a:gridCol w="1783527">
                  <a:extLst>
                    <a:ext uri="{9D8B030D-6E8A-4147-A177-3AD203B41FA5}">
                      <a16:colId xmlns:a16="http://schemas.microsoft.com/office/drawing/2014/main" val="20004"/>
                    </a:ext>
                  </a:extLst>
                </a:gridCol>
              </a:tblGrid>
              <a:tr h="858756">
                <a:tc>
                  <a:txBody>
                    <a:bodyPr/>
                    <a:lstStyle/>
                    <a:p>
                      <a:pPr marL="0" marR="0" algn="ctr">
                        <a:spcBef>
                          <a:spcPts val="0"/>
                        </a:spcBef>
                        <a:spcAft>
                          <a:spcPts val="0"/>
                        </a:spcAft>
                      </a:pPr>
                      <a:r>
                        <a:rPr lang="en-US" sz="1800" dirty="0" smtClean="0">
                          <a:effectLst/>
                        </a:rPr>
                        <a:t>District High School Profiles</a:t>
                      </a:r>
                    </a:p>
                    <a:p>
                      <a:pPr marL="0" marR="0" algn="ctr">
                        <a:spcBef>
                          <a:spcPts val="0"/>
                        </a:spcBef>
                        <a:spcAft>
                          <a:spcPts val="0"/>
                        </a:spcAft>
                      </a:pPr>
                      <a:r>
                        <a:rPr lang="en-US" sz="1800" dirty="0" smtClean="0">
                          <a:effectLst/>
                        </a:rPr>
                        <a:t>2015 Data (Avg.)</a:t>
                      </a:r>
                      <a:endParaRPr lang="en-US" sz="1800" dirty="0">
                        <a:solidFill>
                          <a:srgbClr val="000000"/>
                        </a:solidFill>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400" dirty="0">
                          <a:effectLst/>
                        </a:rPr>
                        <a:t>District A</a:t>
                      </a:r>
                      <a:endParaRPr lang="en-US" sz="1400" dirty="0">
                        <a:solidFill>
                          <a:schemeClr val="tx1"/>
                        </a:solidFill>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400" dirty="0">
                          <a:effectLst/>
                        </a:rPr>
                        <a:t>District B</a:t>
                      </a:r>
                      <a:endParaRPr lang="en-US" sz="1400" dirty="0">
                        <a:solidFill>
                          <a:schemeClr val="tx1"/>
                        </a:solidFill>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400" dirty="0">
                          <a:effectLst/>
                        </a:rPr>
                        <a:t>District C</a:t>
                      </a:r>
                      <a:endParaRPr lang="en-US" sz="1400" dirty="0">
                        <a:solidFill>
                          <a:schemeClr val="tx1"/>
                        </a:solidFill>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400" dirty="0">
                          <a:effectLst/>
                        </a:rPr>
                        <a:t>District D</a:t>
                      </a:r>
                      <a:endParaRPr lang="en-US" sz="1400" dirty="0">
                        <a:solidFill>
                          <a:schemeClr val="tx1"/>
                        </a:solidFill>
                        <a:effectLst/>
                        <a:latin typeface="Cambria"/>
                        <a:ea typeface="ＭＳ 明朝"/>
                        <a:cs typeface="Times New Roman"/>
                      </a:endParaRPr>
                    </a:p>
                  </a:txBody>
                  <a:tcPr marL="68580" marR="68580" marT="0" marB="0"/>
                </a:tc>
                <a:extLst>
                  <a:ext uri="{0D108BD9-81ED-4DB2-BD59-A6C34878D82A}">
                    <a16:rowId xmlns:a16="http://schemas.microsoft.com/office/drawing/2014/main" val="10000"/>
                  </a:ext>
                </a:extLst>
              </a:tr>
              <a:tr h="335870">
                <a:tc>
                  <a:txBody>
                    <a:bodyPr/>
                    <a:lstStyle/>
                    <a:p>
                      <a:pPr marL="0" marR="0">
                        <a:spcBef>
                          <a:spcPts val="0"/>
                        </a:spcBef>
                        <a:spcAft>
                          <a:spcPts val="0"/>
                        </a:spcAft>
                      </a:pPr>
                      <a:r>
                        <a:rPr lang="en-US" sz="1200" dirty="0" smtClean="0">
                          <a:effectLst/>
                        </a:rPr>
                        <a:t>Population</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829</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1445</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938</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504</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01"/>
                  </a:ext>
                </a:extLst>
              </a:tr>
              <a:tr h="487428">
                <a:tc>
                  <a:txBody>
                    <a:bodyPr/>
                    <a:lstStyle/>
                    <a:p>
                      <a:pPr marL="0" marR="0">
                        <a:spcBef>
                          <a:spcPts val="0"/>
                        </a:spcBef>
                        <a:spcAft>
                          <a:spcPts val="0"/>
                        </a:spcAft>
                      </a:pPr>
                      <a:r>
                        <a:rPr lang="en-US" sz="1200" baseline="0" dirty="0" smtClean="0">
                          <a:effectLst/>
                        </a:rPr>
                        <a:t> Daily </a:t>
                      </a:r>
                      <a:r>
                        <a:rPr lang="en-US" sz="1200" dirty="0" smtClean="0">
                          <a:effectLst/>
                        </a:rPr>
                        <a:t>Student</a:t>
                      </a:r>
                      <a:r>
                        <a:rPr lang="en-US" sz="1200" baseline="0" dirty="0" smtClean="0">
                          <a:effectLst/>
                        </a:rPr>
                        <a:t> Attendance</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95%</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95%</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95%</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95%</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02"/>
                  </a:ext>
                </a:extLst>
              </a:tr>
              <a:tr h="487428">
                <a:tc>
                  <a:txBody>
                    <a:bodyPr/>
                    <a:lstStyle/>
                    <a:p>
                      <a:pPr marL="0" marR="0">
                        <a:spcBef>
                          <a:spcPts val="0"/>
                        </a:spcBef>
                        <a:spcAft>
                          <a:spcPts val="0"/>
                        </a:spcAft>
                      </a:pPr>
                      <a:r>
                        <a:rPr lang="en-US" sz="1200" baseline="0" dirty="0" smtClean="0">
                          <a:effectLst/>
                        </a:rPr>
                        <a:t> Classroom High School Teachers</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55</a:t>
                      </a:r>
                      <a:endParaRPr lang="en-US" sz="1200" dirty="0">
                        <a:effectLst/>
                        <a:latin typeface="Cambria"/>
                        <a:ea typeface="ＭＳ 明朝"/>
                        <a:cs typeface="Times New Roman"/>
                      </a:endParaRPr>
                    </a:p>
                  </a:txBody>
                  <a:tcPr marL="68580" marR="68580" marT="0" marB="0"/>
                </a:tc>
                <a:tc>
                  <a:txBody>
                    <a:bodyPr/>
                    <a:lstStyle/>
                    <a:p>
                      <a:pPr algn="ctr"/>
                      <a:r>
                        <a:rPr lang="en-US" sz="1200" dirty="0" smtClean="0"/>
                        <a:t>86</a:t>
                      </a:r>
                      <a:endParaRPr lang="en-US" sz="1200" dirty="0"/>
                    </a:p>
                  </a:txBody>
                  <a:tcPr marL="68580" marR="68580" marT="0" marB="0"/>
                </a:tc>
                <a:tc>
                  <a:txBody>
                    <a:bodyPr/>
                    <a:lstStyle/>
                    <a:p>
                      <a:pPr algn="ctr"/>
                      <a:r>
                        <a:rPr lang="en-US" sz="1200" dirty="0" smtClean="0"/>
                        <a:t>60</a:t>
                      </a:r>
                      <a:endParaRPr lang="en-US" sz="1200" dirty="0"/>
                    </a:p>
                  </a:txBody>
                  <a:tcPr marL="68580" marR="68580" marT="0" marB="0"/>
                </a:tc>
                <a:tc>
                  <a:txBody>
                    <a:bodyPr/>
                    <a:lstStyle/>
                    <a:p>
                      <a:pPr marL="0" marR="0" algn="ctr">
                        <a:spcBef>
                          <a:spcPts val="0"/>
                        </a:spcBef>
                        <a:spcAft>
                          <a:spcPts val="0"/>
                        </a:spcAft>
                      </a:pPr>
                      <a:r>
                        <a:rPr lang="en-US" sz="1200" dirty="0" smtClean="0">
                          <a:effectLst/>
                        </a:rPr>
                        <a:t>34</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03"/>
                  </a:ext>
                </a:extLst>
              </a:tr>
              <a:tr h="487428">
                <a:tc>
                  <a:txBody>
                    <a:bodyPr/>
                    <a:lstStyle/>
                    <a:p>
                      <a:pPr marL="0" marR="0">
                        <a:spcBef>
                          <a:spcPts val="0"/>
                        </a:spcBef>
                        <a:spcAft>
                          <a:spcPts val="0"/>
                        </a:spcAft>
                      </a:pPr>
                      <a:r>
                        <a:rPr lang="en-US" sz="1200" dirty="0" smtClean="0">
                          <a:effectLst/>
                        </a:rPr>
                        <a:t>Teachers with Advanced Degrees at the High School Level  </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16%</a:t>
                      </a:r>
                      <a:endParaRPr lang="en-US" sz="1200" dirty="0">
                        <a:effectLst/>
                        <a:latin typeface="Cambria"/>
                        <a:ea typeface="ＭＳ 明朝"/>
                        <a:cs typeface="Times New Roman"/>
                      </a:endParaRPr>
                    </a:p>
                  </a:txBody>
                  <a:tcPr marL="68580" marR="68580" marT="0" marB="0"/>
                </a:tc>
                <a:tc>
                  <a:txBody>
                    <a:bodyPr/>
                    <a:lstStyle/>
                    <a:p>
                      <a:pPr algn="ctr"/>
                      <a:r>
                        <a:rPr lang="en-US" sz="1200" dirty="0" smtClean="0"/>
                        <a:t>22%</a:t>
                      </a:r>
                      <a:endParaRPr lang="en-US" sz="1200" dirty="0"/>
                    </a:p>
                  </a:txBody>
                  <a:tcPr marL="68580" marR="68580" marT="0" marB="0"/>
                </a:tc>
                <a:tc>
                  <a:txBody>
                    <a:bodyPr/>
                    <a:lstStyle/>
                    <a:p>
                      <a:pPr algn="ctr"/>
                      <a:r>
                        <a:rPr lang="en-US" sz="1200" dirty="0" smtClean="0"/>
                        <a:t>26%</a:t>
                      </a:r>
                      <a:endParaRPr lang="en-US" sz="1200" dirty="0"/>
                    </a:p>
                  </a:txBody>
                  <a:tcPr marL="68580" marR="68580" marT="0" marB="0"/>
                </a:tc>
                <a:tc>
                  <a:txBody>
                    <a:bodyPr/>
                    <a:lstStyle/>
                    <a:p>
                      <a:pPr marL="0" marR="0" algn="ctr">
                        <a:spcBef>
                          <a:spcPts val="0"/>
                        </a:spcBef>
                        <a:spcAft>
                          <a:spcPts val="0"/>
                        </a:spcAft>
                      </a:pPr>
                      <a:r>
                        <a:rPr lang="en-US" sz="1200" dirty="0" smtClean="0">
                          <a:effectLst/>
                        </a:rPr>
                        <a:t>22%</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04"/>
                  </a:ext>
                </a:extLst>
              </a:tr>
              <a:tr h="487428">
                <a:tc>
                  <a:txBody>
                    <a:bodyPr/>
                    <a:lstStyle/>
                    <a:p>
                      <a:pPr marL="0" marR="0">
                        <a:spcBef>
                          <a:spcPts val="0"/>
                        </a:spcBef>
                        <a:spcAft>
                          <a:spcPts val="0"/>
                        </a:spcAft>
                      </a:pPr>
                      <a:r>
                        <a:rPr lang="en-US" sz="1200" dirty="0" smtClean="0">
                          <a:effectLst/>
                        </a:rPr>
                        <a:t>National Board Certified High</a:t>
                      </a:r>
                      <a:r>
                        <a:rPr lang="en-US" sz="1200" baseline="0" dirty="0" smtClean="0">
                          <a:effectLst/>
                        </a:rPr>
                        <a:t> School Teachers</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5</a:t>
                      </a:r>
                      <a:endParaRPr lang="en-US" sz="1200" dirty="0">
                        <a:effectLst/>
                        <a:latin typeface="Cambria"/>
                        <a:ea typeface="ＭＳ 明朝"/>
                        <a:cs typeface="Times New Roman"/>
                      </a:endParaRPr>
                    </a:p>
                  </a:txBody>
                  <a:tcPr marL="68580" marR="68580" marT="0" marB="0"/>
                </a:tc>
                <a:tc>
                  <a:txBody>
                    <a:bodyPr/>
                    <a:lstStyle/>
                    <a:p>
                      <a:pPr algn="ctr"/>
                      <a:r>
                        <a:rPr lang="en-US" sz="1200" dirty="0" smtClean="0"/>
                        <a:t>12</a:t>
                      </a:r>
                      <a:endParaRPr lang="en-US" sz="1200" dirty="0"/>
                    </a:p>
                  </a:txBody>
                  <a:tcPr marL="68580" marR="68580" marT="0" marB="0"/>
                </a:tc>
                <a:tc>
                  <a:txBody>
                    <a:bodyPr/>
                    <a:lstStyle/>
                    <a:p>
                      <a:pPr algn="ctr"/>
                      <a:r>
                        <a:rPr lang="en-US" sz="1200" dirty="0" smtClean="0"/>
                        <a:t>8</a:t>
                      </a:r>
                      <a:endParaRPr lang="en-US" sz="1200" dirty="0"/>
                    </a:p>
                  </a:txBody>
                  <a:tcPr marL="68580" marR="68580" marT="0" marB="0"/>
                </a:tc>
                <a:tc>
                  <a:txBody>
                    <a:bodyPr/>
                    <a:lstStyle/>
                    <a:p>
                      <a:pPr marL="0" marR="0" algn="ctr">
                        <a:spcBef>
                          <a:spcPts val="0"/>
                        </a:spcBef>
                        <a:spcAft>
                          <a:spcPts val="0"/>
                        </a:spcAft>
                      </a:pPr>
                      <a:r>
                        <a:rPr lang="en-US" sz="1200" dirty="0" smtClean="0">
                          <a:effectLst/>
                        </a:rPr>
                        <a:t>3</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05"/>
                  </a:ext>
                </a:extLst>
              </a:tr>
              <a:tr h="487428">
                <a:tc>
                  <a:txBody>
                    <a:bodyPr/>
                    <a:lstStyle/>
                    <a:p>
                      <a:pPr marL="0" marR="0">
                        <a:spcBef>
                          <a:spcPts val="0"/>
                        </a:spcBef>
                        <a:spcAft>
                          <a:spcPts val="0"/>
                        </a:spcAft>
                      </a:pPr>
                      <a:r>
                        <a:rPr lang="en-US" sz="1200" dirty="0">
                          <a:effectLst/>
                        </a:rPr>
                        <a:t> </a:t>
                      </a:r>
                      <a:r>
                        <a:rPr lang="en-US" sz="1200" dirty="0" smtClean="0">
                          <a:effectLst/>
                        </a:rPr>
                        <a:t>Criminal Acts Per 100 Students</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          </a:t>
                      </a:r>
                      <a:r>
                        <a:rPr lang="en-US" sz="1200" dirty="0" smtClean="0">
                          <a:effectLst/>
                        </a:rPr>
                        <a:t>0.48</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       </a:t>
                      </a:r>
                      <a:r>
                        <a:rPr lang="en-US" sz="1200" dirty="0" smtClean="0">
                          <a:effectLst/>
                        </a:rPr>
                        <a:t>1.19</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0.97</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0.6</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06"/>
                  </a:ext>
                </a:extLst>
              </a:tr>
              <a:tr h="492653">
                <a:tc>
                  <a:txBody>
                    <a:bodyPr/>
                    <a:lstStyle/>
                    <a:p>
                      <a:r>
                        <a:rPr lang="en-US" sz="1200" dirty="0" smtClean="0"/>
                        <a:t>Out</a:t>
                      </a:r>
                      <a:r>
                        <a:rPr lang="en-US" sz="1200" baseline="0" dirty="0" smtClean="0"/>
                        <a:t> of School Suspensions  Per 100 Students </a:t>
                      </a:r>
                      <a:endParaRPr lang="en-US" sz="1200" dirty="0">
                        <a:latin typeface="Cambria"/>
                        <a:cs typeface="Cambria"/>
                      </a:endParaRPr>
                    </a:p>
                  </a:txBody>
                  <a:tcPr/>
                </a:tc>
                <a:tc>
                  <a:txBody>
                    <a:bodyPr/>
                    <a:lstStyle/>
                    <a:p>
                      <a:pPr marL="0" marR="0" algn="ctr">
                        <a:spcBef>
                          <a:spcPts val="0"/>
                        </a:spcBef>
                        <a:spcAft>
                          <a:spcPts val="0"/>
                        </a:spcAft>
                      </a:pPr>
                      <a:r>
                        <a:rPr lang="en-US" sz="1200" dirty="0">
                          <a:effectLst/>
                        </a:rPr>
                        <a:t>13.75</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17.57</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17.22</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16.98</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07"/>
                  </a:ext>
                </a:extLst>
              </a:tr>
              <a:tr h="487428">
                <a:tc>
                  <a:txBody>
                    <a:bodyPr/>
                    <a:lstStyle/>
                    <a:p>
                      <a:r>
                        <a:rPr lang="en-US" sz="1200" dirty="0" smtClean="0"/>
                        <a:t>9</a:t>
                      </a:r>
                      <a:r>
                        <a:rPr lang="en-US" sz="1200" baseline="30000" dirty="0" smtClean="0"/>
                        <a:t>th</a:t>
                      </a:r>
                      <a:r>
                        <a:rPr lang="en-US" sz="1200" baseline="0" dirty="0" smtClean="0"/>
                        <a:t> Grade Math 1 Class Size </a:t>
                      </a:r>
                      <a:endParaRPr lang="en-US" sz="1200" dirty="0">
                        <a:latin typeface="Cambria"/>
                        <a:cs typeface="Cambria"/>
                      </a:endParaRPr>
                    </a:p>
                  </a:txBody>
                  <a:tcPr/>
                </a:tc>
                <a:tc>
                  <a:txBody>
                    <a:bodyPr/>
                    <a:lstStyle/>
                    <a:p>
                      <a:pPr marL="0" marR="0" algn="ctr">
                        <a:spcBef>
                          <a:spcPts val="0"/>
                        </a:spcBef>
                        <a:spcAft>
                          <a:spcPts val="0"/>
                        </a:spcAft>
                      </a:pPr>
                      <a:r>
                        <a:rPr lang="en-US" sz="1200" dirty="0" smtClean="0">
                          <a:effectLst/>
                        </a:rPr>
                        <a:t>24</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22</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23</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smtClean="0">
                          <a:effectLst/>
                        </a:rPr>
                        <a:t>21</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08"/>
                  </a:ext>
                </a:extLst>
              </a:tr>
              <a:tr h="340531">
                <a:tc>
                  <a:txBody>
                    <a:bodyPr/>
                    <a:lstStyle/>
                    <a:p>
                      <a:pPr marL="0" marR="0">
                        <a:spcBef>
                          <a:spcPts val="0"/>
                        </a:spcBef>
                        <a:spcAft>
                          <a:spcPts val="0"/>
                        </a:spcAft>
                      </a:pPr>
                      <a:r>
                        <a:rPr lang="en-US" sz="1200" dirty="0" smtClean="0">
                          <a:effectLst/>
                        </a:rPr>
                        <a:t>Math 1 Level </a:t>
                      </a:r>
                      <a:r>
                        <a:rPr lang="en-US" sz="1200" dirty="0">
                          <a:effectLst/>
                        </a:rPr>
                        <a:t>1</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29%</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37.3%</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21%</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21.4%</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09"/>
                  </a:ext>
                </a:extLst>
              </a:tr>
              <a:tr h="340531">
                <a:tc>
                  <a:txBody>
                    <a:bodyPr/>
                    <a:lstStyle/>
                    <a:p>
                      <a:pPr marL="0" marR="0">
                        <a:spcBef>
                          <a:spcPts val="0"/>
                        </a:spcBef>
                        <a:spcAft>
                          <a:spcPts val="0"/>
                        </a:spcAft>
                      </a:pPr>
                      <a:r>
                        <a:rPr lang="en-US" sz="1200" dirty="0" smtClean="0">
                          <a:effectLst/>
                        </a:rPr>
                        <a:t>Math 1 Level </a:t>
                      </a:r>
                      <a:r>
                        <a:rPr lang="en-US" sz="1200" dirty="0">
                          <a:effectLst/>
                        </a:rPr>
                        <a:t>2</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14.9%</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18.3%</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15.3%</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17.9%</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10"/>
                  </a:ext>
                </a:extLst>
              </a:tr>
              <a:tr h="349318">
                <a:tc>
                  <a:txBody>
                    <a:bodyPr/>
                    <a:lstStyle/>
                    <a:p>
                      <a:pPr marL="0" marR="0">
                        <a:spcBef>
                          <a:spcPts val="0"/>
                        </a:spcBef>
                        <a:spcAft>
                          <a:spcPts val="0"/>
                        </a:spcAft>
                      </a:pPr>
                      <a:r>
                        <a:rPr lang="en-US" sz="1200" dirty="0" smtClean="0">
                          <a:effectLst/>
                        </a:rPr>
                        <a:t>Math 1 Level </a:t>
                      </a:r>
                      <a:r>
                        <a:rPr lang="en-US" sz="1200" dirty="0">
                          <a:effectLst/>
                        </a:rPr>
                        <a:t>3</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10.4%</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10.1%</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12.4%</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16.9%</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11"/>
                  </a:ext>
                </a:extLst>
              </a:tr>
              <a:tr h="342605">
                <a:tc>
                  <a:txBody>
                    <a:bodyPr/>
                    <a:lstStyle/>
                    <a:p>
                      <a:pPr marL="0" marR="0">
                        <a:spcBef>
                          <a:spcPts val="0"/>
                        </a:spcBef>
                        <a:spcAft>
                          <a:spcPts val="0"/>
                        </a:spcAft>
                      </a:pPr>
                      <a:r>
                        <a:rPr lang="en-US" sz="1200" dirty="0" smtClean="0">
                          <a:effectLst/>
                        </a:rPr>
                        <a:t>Math 1 Level </a:t>
                      </a:r>
                      <a:r>
                        <a:rPr lang="en-US" sz="1200" dirty="0">
                          <a:effectLst/>
                        </a:rPr>
                        <a:t>4</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31.3%</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26.5%</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38.4%</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35.0%</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12"/>
                  </a:ext>
                </a:extLst>
              </a:tr>
              <a:tr h="487428">
                <a:tc>
                  <a:txBody>
                    <a:bodyPr/>
                    <a:lstStyle/>
                    <a:p>
                      <a:pPr marL="0" marR="0">
                        <a:spcBef>
                          <a:spcPts val="0"/>
                        </a:spcBef>
                        <a:spcAft>
                          <a:spcPts val="0"/>
                        </a:spcAft>
                      </a:pPr>
                      <a:r>
                        <a:rPr lang="en-US" sz="1200" dirty="0" smtClean="0">
                          <a:effectLst/>
                        </a:rPr>
                        <a:t>Math</a:t>
                      </a:r>
                      <a:r>
                        <a:rPr lang="en-US" sz="1200" baseline="0" dirty="0" smtClean="0">
                          <a:effectLst/>
                        </a:rPr>
                        <a:t> 1 </a:t>
                      </a:r>
                      <a:r>
                        <a:rPr lang="en-US" sz="1200" dirty="0" smtClean="0">
                          <a:effectLst/>
                        </a:rPr>
                        <a:t>Level </a:t>
                      </a:r>
                      <a:r>
                        <a:rPr lang="en-US" sz="1200" dirty="0">
                          <a:effectLst/>
                        </a:rPr>
                        <a:t>5</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14.3%</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7.8%</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12.9%</a:t>
                      </a:r>
                      <a:endParaRPr lang="en-US" sz="1200" dirty="0">
                        <a:effectLst/>
                        <a:latin typeface="Cambria"/>
                        <a:ea typeface="ＭＳ 明朝"/>
                        <a:cs typeface="Times New Roman"/>
                      </a:endParaRPr>
                    </a:p>
                  </a:txBody>
                  <a:tcPr marL="68580" marR="68580" marT="0" marB="0"/>
                </a:tc>
                <a:tc>
                  <a:txBody>
                    <a:bodyPr/>
                    <a:lstStyle/>
                    <a:p>
                      <a:pPr marL="0" marR="0" algn="ctr">
                        <a:spcBef>
                          <a:spcPts val="0"/>
                        </a:spcBef>
                        <a:spcAft>
                          <a:spcPts val="0"/>
                        </a:spcAft>
                      </a:pPr>
                      <a:r>
                        <a:rPr lang="en-US" sz="1200" dirty="0">
                          <a:effectLst/>
                        </a:rPr>
                        <a:t>8.7%</a:t>
                      </a:r>
                      <a:endParaRPr lang="en-US" sz="1200" dirty="0">
                        <a:effectLst/>
                        <a:latin typeface="Cambria"/>
                        <a:ea typeface="ＭＳ 明朝"/>
                        <a:cs typeface="Times New Roman"/>
                      </a:endParaRPr>
                    </a:p>
                  </a:txBody>
                  <a:tcPr marL="68580" marR="68580" marT="0" marB="0"/>
                </a:tc>
                <a:extLst>
                  <a:ext uri="{0D108BD9-81ED-4DB2-BD59-A6C34878D82A}">
                    <a16:rowId xmlns:a16="http://schemas.microsoft.com/office/drawing/2014/main" val="10013"/>
                  </a:ext>
                </a:extLst>
              </a:tr>
            </a:tbl>
          </a:graphicData>
        </a:graphic>
      </p:graphicFrame>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17</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3160516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2305067789"/>
              </p:ext>
            </p:extLst>
          </p:nvPr>
        </p:nvGraphicFramePr>
        <p:xfrm>
          <a:off x="68278" y="109235"/>
          <a:ext cx="8916979" cy="6552814"/>
        </p:xfrm>
        <a:graphic>
          <a:graphicData uri="http://schemas.openxmlformats.org/drawingml/2006/table">
            <a:tbl>
              <a:tblPr firstRow="1" firstCol="1" bandRow="1">
                <a:tableStyleId>{EB9631B5-78F2-41C9-869B-9F39066F8104}</a:tableStyleId>
              </a:tblPr>
              <a:tblGrid>
                <a:gridCol w="1214547">
                  <a:extLst>
                    <a:ext uri="{9D8B030D-6E8A-4147-A177-3AD203B41FA5}">
                      <a16:colId xmlns:a16="http://schemas.microsoft.com/office/drawing/2014/main" val="20000"/>
                    </a:ext>
                  </a:extLst>
                </a:gridCol>
                <a:gridCol w="950221">
                  <a:extLst>
                    <a:ext uri="{9D8B030D-6E8A-4147-A177-3AD203B41FA5}">
                      <a16:colId xmlns:a16="http://schemas.microsoft.com/office/drawing/2014/main" val="20001"/>
                    </a:ext>
                  </a:extLst>
                </a:gridCol>
                <a:gridCol w="753732">
                  <a:extLst>
                    <a:ext uri="{9D8B030D-6E8A-4147-A177-3AD203B41FA5}">
                      <a16:colId xmlns:a16="http://schemas.microsoft.com/office/drawing/2014/main" val="20002"/>
                    </a:ext>
                  </a:extLst>
                </a:gridCol>
                <a:gridCol w="1117611">
                  <a:extLst>
                    <a:ext uri="{9D8B030D-6E8A-4147-A177-3AD203B41FA5}">
                      <a16:colId xmlns:a16="http://schemas.microsoft.com/office/drawing/2014/main" val="20003"/>
                    </a:ext>
                  </a:extLst>
                </a:gridCol>
                <a:gridCol w="1000732">
                  <a:extLst>
                    <a:ext uri="{9D8B030D-6E8A-4147-A177-3AD203B41FA5}">
                      <a16:colId xmlns:a16="http://schemas.microsoft.com/office/drawing/2014/main" val="20004"/>
                    </a:ext>
                  </a:extLst>
                </a:gridCol>
                <a:gridCol w="946145">
                  <a:extLst>
                    <a:ext uri="{9D8B030D-6E8A-4147-A177-3AD203B41FA5}">
                      <a16:colId xmlns:a16="http://schemas.microsoft.com/office/drawing/2014/main" val="20005"/>
                    </a:ext>
                  </a:extLst>
                </a:gridCol>
                <a:gridCol w="869680">
                  <a:extLst>
                    <a:ext uri="{9D8B030D-6E8A-4147-A177-3AD203B41FA5}">
                      <a16:colId xmlns:a16="http://schemas.microsoft.com/office/drawing/2014/main" val="20006"/>
                    </a:ext>
                  </a:extLst>
                </a:gridCol>
                <a:gridCol w="1085798">
                  <a:extLst>
                    <a:ext uri="{9D8B030D-6E8A-4147-A177-3AD203B41FA5}">
                      <a16:colId xmlns:a16="http://schemas.microsoft.com/office/drawing/2014/main" val="20007"/>
                    </a:ext>
                  </a:extLst>
                </a:gridCol>
                <a:gridCol w="978513">
                  <a:extLst>
                    <a:ext uri="{9D8B030D-6E8A-4147-A177-3AD203B41FA5}">
                      <a16:colId xmlns:a16="http://schemas.microsoft.com/office/drawing/2014/main" val="20008"/>
                    </a:ext>
                  </a:extLst>
                </a:gridCol>
              </a:tblGrid>
              <a:tr h="1436725">
                <a:tc>
                  <a:txBody>
                    <a:bodyPr/>
                    <a:lstStyle/>
                    <a:p>
                      <a:pPr marL="0" marR="0" algn="ctr">
                        <a:lnSpc>
                          <a:spcPct val="115000"/>
                        </a:lnSpc>
                        <a:spcBef>
                          <a:spcPts val="0"/>
                        </a:spcBef>
                        <a:spcAft>
                          <a:spcPts val="0"/>
                        </a:spcAft>
                      </a:pPr>
                      <a:r>
                        <a:rPr lang="en-US" sz="1600" dirty="0" smtClean="0">
                          <a:effectLst/>
                        </a:rPr>
                        <a:t>High School</a:t>
                      </a:r>
                      <a:r>
                        <a:rPr lang="en-US" sz="1600" baseline="0" dirty="0" smtClean="0">
                          <a:effectLst/>
                        </a:rPr>
                        <a:t> Profiles</a:t>
                      </a:r>
                    </a:p>
                    <a:p>
                      <a:pPr marL="0" marR="0" algn="ctr">
                        <a:lnSpc>
                          <a:spcPct val="115000"/>
                        </a:lnSpc>
                        <a:spcBef>
                          <a:spcPts val="0"/>
                        </a:spcBef>
                        <a:spcAft>
                          <a:spcPts val="0"/>
                        </a:spcAft>
                      </a:pPr>
                      <a:r>
                        <a:rPr lang="en-US" sz="1600" baseline="0" dirty="0" smtClean="0">
                          <a:effectLst/>
                        </a:rPr>
                        <a:t>2015</a:t>
                      </a:r>
                    </a:p>
                    <a:p>
                      <a:pPr marL="0" marR="0" algn="ctr">
                        <a:lnSpc>
                          <a:spcPct val="115000"/>
                        </a:lnSpc>
                        <a:spcBef>
                          <a:spcPts val="0"/>
                        </a:spcBef>
                        <a:spcAft>
                          <a:spcPts val="0"/>
                        </a:spcAft>
                      </a:pPr>
                      <a:r>
                        <a:rPr lang="en-US" sz="1600" baseline="0" dirty="0" smtClean="0">
                          <a:effectLst/>
                        </a:rPr>
                        <a:t>Data</a:t>
                      </a:r>
                      <a:endParaRPr lang="en-US" sz="1600" b="1" dirty="0">
                        <a:solidFill>
                          <a:schemeClr val="tx1"/>
                        </a:solidFill>
                        <a:effectLst/>
                        <a:latin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400" dirty="0" smtClean="0">
                          <a:effectLst/>
                        </a:rPr>
                        <a:t>School</a:t>
                      </a:r>
                      <a:r>
                        <a:rPr lang="en-US" sz="1400" baseline="0" dirty="0" smtClean="0">
                          <a:effectLst/>
                        </a:rPr>
                        <a:t> Size</a:t>
                      </a:r>
                      <a:endParaRPr lang="en-US" sz="1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baseline="0" dirty="0" smtClean="0">
                          <a:effectLst/>
                        </a:rPr>
                        <a:t>2015 Score/Grade</a:t>
                      </a:r>
                      <a:endParaRPr lang="en-US" sz="1400" baseline="0" dirty="0" smtClean="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smtClean="0">
                          <a:effectLst/>
                        </a:rPr>
                        <a:t>Growth</a:t>
                      </a:r>
                      <a:r>
                        <a:rPr lang="en-US" sz="1400" baseline="0" dirty="0" smtClean="0">
                          <a:effectLst/>
                        </a:rPr>
                        <a:t> </a:t>
                      </a:r>
                    </a:p>
                    <a:p>
                      <a:pPr marL="0" marR="0" algn="ctr">
                        <a:lnSpc>
                          <a:spcPct val="115000"/>
                        </a:lnSpc>
                        <a:spcBef>
                          <a:spcPts val="0"/>
                        </a:spcBef>
                        <a:spcAft>
                          <a:spcPts val="0"/>
                        </a:spcAft>
                      </a:pPr>
                      <a:r>
                        <a:rPr lang="en-US" sz="1400" baseline="0" dirty="0" smtClean="0">
                          <a:effectLst/>
                        </a:rPr>
                        <a:t>Status</a:t>
                      </a:r>
                      <a:endParaRPr lang="en-US" sz="1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smtClean="0">
                          <a:effectLst/>
                        </a:rPr>
                        <a:t>9</a:t>
                      </a:r>
                      <a:r>
                        <a:rPr lang="en-US" sz="1400" baseline="30000" dirty="0" smtClean="0">
                          <a:effectLst/>
                        </a:rPr>
                        <a:t>th</a:t>
                      </a:r>
                      <a:r>
                        <a:rPr lang="en-US" sz="1400" baseline="0" dirty="0" smtClean="0">
                          <a:effectLst/>
                        </a:rPr>
                        <a:t> Grade</a:t>
                      </a:r>
                    </a:p>
                    <a:p>
                      <a:pPr marL="0" marR="0" algn="ctr">
                        <a:lnSpc>
                          <a:spcPct val="115000"/>
                        </a:lnSpc>
                        <a:spcBef>
                          <a:spcPts val="0"/>
                        </a:spcBef>
                        <a:spcAft>
                          <a:spcPts val="0"/>
                        </a:spcAft>
                      </a:pPr>
                      <a:r>
                        <a:rPr lang="en-US" sz="1400" baseline="0" dirty="0" smtClean="0">
                          <a:effectLst/>
                        </a:rPr>
                        <a:t>Math I</a:t>
                      </a:r>
                    </a:p>
                    <a:p>
                      <a:pPr marL="0" marR="0" algn="ctr">
                        <a:lnSpc>
                          <a:spcPct val="115000"/>
                        </a:lnSpc>
                        <a:spcBef>
                          <a:spcPts val="0"/>
                        </a:spcBef>
                        <a:spcAft>
                          <a:spcPts val="0"/>
                        </a:spcAft>
                      </a:pPr>
                      <a:r>
                        <a:rPr lang="en-US" sz="1400" baseline="0" dirty="0" smtClean="0">
                          <a:effectLst/>
                        </a:rPr>
                        <a:t>Perf. Score</a:t>
                      </a:r>
                    </a:p>
                    <a:p>
                      <a:pPr marL="0" marR="0" algn="ctr">
                        <a:lnSpc>
                          <a:spcPct val="115000"/>
                        </a:lnSpc>
                        <a:spcBef>
                          <a:spcPts val="0"/>
                        </a:spcBef>
                        <a:spcAft>
                          <a:spcPts val="0"/>
                        </a:spcAft>
                      </a:pPr>
                      <a:r>
                        <a:rPr lang="en-US" sz="1400" baseline="0" dirty="0" smtClean="0">
                          <a:effectLst/>
                        </a:rPr>
                        <a:t>(EOC)</a:t>
                      </a:r>
                      <a:endParaRPr lang="en-US" sz="1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smtClean="0">
                          <a:effectLst/>
                        </a:rPr>
                        <a:t>Math I</a:t>
                      </a:r>
                    </a:p>
                    <a:p>
                      <a:pPr marL="0" marR="0" algn="ctr">
                        <a:lnSpc>
                          <a:spcPct val="115000"/>
                        </a:lnSpc>
                        <a:spcBef>
                          <a:spcPts val="0"/>
                        </a:spcBef>
                        <a:spcAft>
                          <a:spcPts val="0"/>
                        </a:spcAft>
                      </a:pPr>
                      <a:r>
                        <a:rPr lang="en-US" sz="1400" dirty="0" smtClean="0">
                          <a:effectLst/>
                        </a:rPr>
                        <a:t>Class</a:t>
                      </a:r>
                    </a:p>
                    <a:p>
                      <a:pPr marL="0" marR="0" algn="ctr">
                        <a:lnSpc>
                          <a:spcPct val="115000"/>
                        </a:lnSpc>
                        <a:spcBef>
                          <a:spcPts val="0"/>
                        </a:spcBef>
                        <a:spcAft>
                          <a:spcPts val="0"/>
                        </a:spcAft>
                      </a:pPr>
                      <a:r>
                        <a:rPr lang="en-US" sz="1400" dirty="0" smtClean="0">
                          <a:effectLst/>
                        </a:rPr>
                        <a:t>Size</a:t>
                      </a:r>
                      <a:endParaRPr lang="en-US" sz="1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smtClean="0">
                          <a:effectLst/>
                        </a:rPr>
                        <a:t>Criminal</a:t>
                      </a:r>
                      <a:r>
                        <a:rPr lang="en-US" sz="1400" baseline="0" dirty="0" smtClean="0">
                          <a:effectLst/>
                        </a:rPr>
                        <a:t> </a:t>
                      </a:r>
                    </a:p>
                    <a:p>
                      <a:pPr marL="0" marR="0" algn="ctr">
                        <a:lnSpc>
                          <a:spcPct val="115000"/>
                        </a:lnSpc>
                        <a:spcBef>
                          <a:spcPts val="0"/>
                        </a:spcBef>
                        <a:spcAft>
                          <a:spcPts val="0"/>
                        </a:spcAft>
                      </a:pPr>
                      <a:r>
                        <a:rPr lang="en-US" sz="1400" baseline="0" dirty="0" smtClean="0">
                          <a:effectLst/>
                        </a:rPr>
                        <a:t>Acts </a:t>
                      </a:r>
                    </a:p>
                    <a:p>
                      <a:pPr marL="0" marR="0" algn="ctr">
                        <a:lnSpc>
                          <a:spcPct val="115000"/>
                        </a:lnSpc>
                        <a:spcBef>
                          <a:spcPts val="0"/>
                        </a:spcBef>
                        <a:spcAft>
                          <a:spcPts val="0"/>
                        </a:spcAft>
                      </a:pPr>
                      <a:r>
                        <a:rPr lang="en-US" sz="1400" baseline="0" dirty="0" smtClean="0">
                          <a:effectLst/>
                        </a:rPr>
                        <a:t>Per</a:t>
                      </a:r>
                    </a:p>
                    <a:p>
                      <a:pPr marL="0" marR="0" algn="ctr">
                        <a:lnSpc>
                          <a:spcPct val="115000"/>
                        </a:lnSpc>
                        <a:spcBef>
                          <a:spcPts val="0"/>
                        </a:spcBef>
                        <a:spcAft>
                          <a:spcPts val="0"/>
                        </a:spcAft>
                      </a:pPr>
                      <a:r>
                        <a:rPr lang="en-US" sz="1400" baseline="0" dirty="0" smtClean="0">
                          <a:effectLst/>
                        </a:rPr>
                        <a:t>100</a:t>
                      </a:r>
                    </a:p>
                    <a:p>
                      <a:pPr marL="0" marR="0" algn="ctr">
                        <a:lnSpc>
                          <a:spcPct val="115000"/>
                        </a:lnSpc>
                        <a:spcBef>
                          <a:spcPts val="0"/>
                        </a:spcBef>
                        <a:spcAft>
                          <a:spcPts val="0"/>
                        </a:spcAft>
                      </a:pPr>
                      <a:r>
                        <a:rPr lang="en-US" sz="1400" baseline="0" dirty="0" smtClean="0">
                          <a:effectLst/>
                        </a:rPr>
                        <a:t>Students</a:t>
                      </a:r>
                      <a:endParaRPr lang="en-US" sz="1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smtClean="0">
                          <a:effectLst/>
                        </a:rPr>
                        <a:t>Avg.</a:t>
                      </a:r>
                    </a:p>
                    <a:p>
                      <a:pPr marL="0" marR="0" algn="ctr">
                        <a:lnSpc>
                          <a:spcPct val="115000"/>
                        </a:lnSpc>
                        <a:spcBef>
                          <a:spcPts val="0"/>
                        </a:spcBef>
                        <a:spcAft>
                          <a:spcPts val="0"/>
                        </a:spcAft>
                      </a:pPr>
                      <a:r>
                        <a:rPr lang="en-US" sz="1400" dirty="0" smtClean="0">
                          <a:effectLst/>
                        </a:rPr>
                        <a:t>Daily</a:t>
                      </a:r>
                    </a:p>
                    <a:p>
                      <a:pPr marL="0" marR="0" algn="ctr">
                        <a:lnSpc>
                          <a:spcPct val="115000"/>
                        </a:lnSpc>
                        <a:spcBef>
                          <a:spcPts val="0"/>
                        </a:spcBef>
                        <a:spcAft>
                          <a:spcPts val="0"/>
                        </a:spcAft>
                      </a:pPr>
                      <a:r>
                        <a:rPr lang="en-US" sz="1400" dirty="0" smtClean="0">
                          <a:effectLst/>
                        </a:rPr>
                        <a:t>Attendance</a:t>
                      </a:r>
                      <a:endParaRPr lang="en-US" sz="14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400" dirty="0" smtClean="0">
                          <a:effectLst/>
                        </a:rPr>
                        <a:t>4-Year</a:t>
                      </a:r>
                    </a:p>
                    <a:p>
                      <a:pPr marL="0" marR="0" algn="ctr">
                        <a:lnSpc>
                          <a:spcPct val="115000"/>
                        </a:lnSpc>
                        <a:spcBef>
                          <a:spcPts val="0"/>
                        </a:spcBef>
                        <a:spcAft>
                          <a:spcPts val="0"/>
                        </a:spcAft>
                      </a:pPr>
                      <a:r>
                        <a:rPr lang="en-US" sz="1400" dirty="0" smtClean="0">
                          <a:effectLst/>
                        </a:rPr>
                        <a:t>Grad</a:t>
                      </a:r>
                      <a:r>
                        <a:rPr lang="en-US" sz="1400" baseline="0" dirty="0" smtClean="0">
                          <a:effectLst/>
                        </a:rPr>
                        <a:t> Rate</a:t>
                      </a:r>
                      <a:endParaRPr lang="en-US" sz="14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774776">
                <a:tc>
                  <a:txBody>
                    <a:bodyPr/>
                    <a:lstStyle/>
                    <a:p>
                      <a:pPr marL="0" marR="0" algn="ctr">
                        <a:lnSpc>
                          <a:spcPct val="115000"/>
                        </a:lnSpc>
                        <a:spcBef>
                          <a:spcPts val="0"/>
                        </a:spcBef>
                        <a:spcAft>
                          <a:spcPts val="0"/>
                        </a:spcAft>
                      </a:pPr>
                      <a:r>
                        <a:rPr lang="en-US" sz="1200" baseline="0" dirty="0" smtClean="0">
                          <a:effectLst/>
                        </a:rPr>
                        <a:t> </a:t>
                      </a:r>
                      <a:r>
                        <a:rPr lang="en-US" sz="1200" dirty="0" smtClean="0">
                          <a:effectLst/>
                        </a:rPr>
                        <a:t> A1</a:t>
                      </a:r>
                    </a:p>
                    <a:p>
                      <a:pPr marL="0" marR="0" algn="ctr">
                        <a:lnSpc>
                          <a:spcPct val="115000"/>
                        </a:lnSpc>
                        <a:spcBef>
                          <a:spcPts val="0"/>
                        </a:spcBef>
                        <a:spcAft>
                          <a:spcPts val="0"/>
                        </a:spcAft>
                      </a:pPr>
                      <a:endParaRPr lang="en-US" sz="12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200" dirty="0" smtClean="0">
                          <a:effectLst/>
                        </a:rPr>
                        <a:t>829</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63/C</a:t>
                      </a:r>
                      <a:endParaRPr lang="en-US" sz="1200" dirty="0">
                        <a:effectLst/>
                        <a:latin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Did Not </a:t>
                      </a:r>
                    </a:p>
                    <a:p>
                      <a:pPr marL="0" marR="0" algn="ctr">
                        <a:lnSpc>
                          <a:spcPct val="115000"/>
                        </a:lnSpc>
                        <a:spcBef>
                          <a:spcPts val="0"/>
                        </a:spcBef>
                        <a:spcAft>
                          <a:spcPts val="0"/>
                        </a:spcAft>
                      </a:pPr>
                      <a:r>
                        <a:rPr lang="en-US" sz="1200" dirty="0" smtClean="0">
                          <a:effectLst/>
                        </a:rPr>
                        <a:t>Meet</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43</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23</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0.48</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94.7%</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90</a:t>
                      </a:r>
                      <a:endParaRPr lang="en-US" sz="1200" dirty="0">
                        <a:effectLst/>
                        <a:latin typeface="Times New Roman"/>
                        <a:ea typeface="Calibri"/>
                        <a:cs typeface="Times New Roman"/>
                      </a:endParaRPr>
                    </a:p>
                  </a:txBody>
                  <a:tcPr marL="68580" marR="68580" marT="0" marB="0"/>
                </a:tc>
                <a:extLst>
                  <a:ext uri="{0D108BD9-81ED-4DB2-BD59-A6C34878D82A}">
                    <a16:rowId xmlns:a16="http://schemas.microsoft.com/office/drawing/2014/main" val="10001"/>
                  </a:ext>
                </a:extLst>
              </a:tr>
              <a:tr h="774776">
                <a:tc>
                  <a:txBody>
                    <a:bodyPr/>
                    <a:lstStyle/>
                    <a:p>
                      <a:pPr marL="0" marR="0" algn="ctr">
                        <a:lnSpc>
                          <a:spcPct val="115000"/>
                        </a:lnSpc>
                        <a:spcBef>
                          <a:spcPts val="0"/>
                        </a:spcBef>
                        <a:spcAft>
                          <a:spcPts val="0"/>
                        </a:spcAft>
                      </a:pPr>
                      <a:r>
                        <a:rPr lang="en-US" sz="1200" dirty="0" smtClean="0">
                          <a:effectLst/>
                        </a:rPr>
                        <a:t>B2</a:t>
                      </a:r>
                    </a:p>
                    <a:p>
                      <a:pPr marL="0" marR="0" algn="ctr">
                        <a:lnSpc>
                          <a:spcPct val="115000"/>
                        </a:lnSpc>
                        <a:spcBef>
                          <a:spcPts val="0"/>
                        </a:spcBef>
                        <a:spcAft>
                          <a:spcPts val="0"/>
                        </a:spcAft>
                      </a:pPr>
                      <a:endParaRPr lang="en-US" sz="1200" dirty="0">
                        <a:effectLst/>
                        <a:latin typeface="Arial"/>
                        <a:ea typeface="Calibri"/>
                        <a:cs typeface="Arial"/>
                      </a:endParaRPr>
                    </a:p>
                  </a:txBody>
                  <a:tcPr marL="68580" marR="68580" marT="0" marB="0"/>
                </a:tc>
                <a:tc>
                  <a:txBody>
                    <a:bodyPr/>
                    <a:lstStyle/>
                    <a:p>
                      <a:pPr algn="ctr"/>
                      <a:r>
                        <a:rPr lang="en-US" sz="1200" dirty="0" smtClean="0"/>
                        <a:t>1485</a:t>
                      </a:r>
                      <a:endParaRPr lang="en-US" sz="1200" dirty="0">
                        <a:latin typeface="Times New Roman"/>
                        <a:cs typeface="Times New Roman"/>
                      </a:endParaRPr>
                    </a:p>
                  </a:txBody>
                  <a:tcPr marL="68580" marR="68580" marT="0" marB="0"/>
                </a:tc>
                <a:tc>
                  <a:txBody>
                    <a:bodyPr/>
                    <a:lstStyle/>
                    <a:p>
                      <a:pPr algn="ctr"/>
                      <a:r>
                        <a:rPr lang="en-US" sz="1200" dirty="0" smtClean="0"/>
                        <a:t>72/B</a:t>
                      </a:r>
                      <a:endParaRPr lang="en-US" sz="1200" dirty="0">
                        <a:latin typeface="Times New Roman"/>
                        <a:cs typeface="Times New Roman"/>
                      </a:endParaRPr>
                    </a:p>
                  </a:txBody>
                  <a:tcPr marL="68580" marR="68580" marT="0" marB="0"/>
                </a:tc>
                <a:tc>
                  <a:txBody>
                    <a:bodyPr/>
                    <a:lstStyle/>
                    <a:p>
                      <a:pPr algn="ctr"/>
                      <a:r>
                        <a:rPr lang="en-US" sz="1200" dirty="0" smtClean="0"/>
                        <a:t>Exceeded</a:t>
                      </a:r>
                      <a:endParaRPr lang="en-US" sz="1200" dirty="0">
                        <a:latin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47</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22</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0.94</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94.8</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87</a:t>
                      </a:r>
                      <a:endParaRPr lang="en-US" sz="1200" dirty="0">
                        <a:effectLst/>
                        <a:latin typeface="Times New Roman"/>
                        <a:ea typeface="Calibri"/>
                        <a:cs typeface="Times New Roman"/>
                      </a:endParaRPr>
                    </a:p>
                  </a:txBody>
                  <a:tcPr marL="68580" marR="68580" marT="0" marB="0"/>
                </a:tc>
                <a:extLst>
                  <a:ext uri="{0D108BD9-81ED-4DB2-BD59-A6C34878D82A}">
                    <a16:rowId xmlns:a16="http://schemas.microsoft.com/office/drawing/2014/main" val="10002"/>
                  </a:ext>
                </a:extLst>
              </a:tr>
              <a:tr h="774776">
                <a:tc>
                  <a:txBody>
                    <a:bodyPr/>
                    <a:lstStyle/>
                    <a:p>
                      <a:pPr marL="0" marR="0" algn="ctr">
                        <a:lnSpc>
                          <a:spcPct val="115000"/>
                        </a:lnSpc>
                        <a:spcBef>
                          <a:spcPts val="0"/>
                        </a:spcBef>
                        <a:spcAft>
                          <a:spcPts val="0"/>
                        </a:spcAft>
                      </a:pPr>
                      <a:r>
                        <a:rPr lang="en-US" sz="1200" dirty="0">
                          <a:effectLst/>
                        </a:rPr>
                        <a:t> </a:t>
                      </a:r>
                      <a:r>
                        <a:rPr lang="en-US" sz="1200" dirty="0" smtClean="0">
                          <a:effectLst/>
                        </a:rPr>
                        <a:t>B3</a:t>
                      </a:r>
                    </a:p>
                    <a:p>
                      <a:pPr marL="0" marR="0" algn="ctr">
                        <a:lnSpc>
                          <a:spcPct val="115000"/>
                        </a:lnSpc>
                        <a:spcBef>
                          <a:spcPts val="0"/>
                        </a:spcBef>
                        <a:spcAft>
                          <a:spcPts val="0"/>
                        </a:spcAft>
                      </a:pPr>
                      <a:endParaRPr lang="en-US" sz="1200" dirty="0">
                        <a:effectLst/>
                        <a:latin typeface="Arial"/>
                        <a:ea typeface="Calibri"/>
                        <a:cs typeface="Arial"/>
                      </a:endParaRPr>
                    </a:p>
                  </a:txBody>
                  <a:tcPr marL="68580" marR="68580" marT="0" marB="0"/>
                </a:tc>
                <a:tc>
                  <a:txBody>
                    <a:bodyPr/>
                    <a:lstStyle/>
                    <a:p>
                      <a:pPr algn="ctr"/>
                      <a:r>
                        <a:rPr lang="en-US" sz="1200" dirty="0" smtClean="0"/>
                        <a:t>1286</a:t>
                      </a:r>
                      <a:endParaRPr lang="en-US" sz="1200" dirty="0">
                        <a:latin typeface="Times New Roman"/>
                        <a:cs typeface="Times New Roman"/>
                      </a:endParaRPr>
                    </a:p>
                  </a:txBody>
                  <a:tcPr marL="68580" marR="68580" marT="0" marB="0"/>
                </a:tc>
                <a:tc>
                  <a:txBody>
                    <a:bodyPr/>
                    <a:lstStyle/>
                    <a:p>
                      <a:pPr algn="ctr"/>
                      <a:r>
                        <a:rPr lang="en-US" sz="1200" dirty="0" smtClean="0"/>
                        <a:t>62/C</a:t>
                      </a:r>
                      <a:endParaRPr lang="en-US" sz="1200" dirty="0">
                        <a:latin typeface="Times New Roman"/>
                        <a:cs typeface="Times New Roman"/>
                      </a:endParaRPr>
                    </a:p>
                  </a:txBody>
                  <a:tcPr marL="68580" marR="68580" marT="0" marB="0"/>
                </a:tc>
                <a:tc>
                  <a:txBody>
                    <a:bodyPr/>
                    <a:lstStyle/>
                    <a:p>
                      <a:pPr algn="ctr"/>
                      <a:r>
                        <a:rPr lang="en-US" sz="1200" dirty="0" smtClean="0"/>
                        <a:t>Did Not</a:t>
                      </a:r>
                    </a:p>
                    <a:p>
                      <a:pPr algn="ctr"/>
                      <a:r>
                        <a:rPr lang="en-US" sz="1200" dirty="0" smtClean="0"/>
                        <a:t> Meet</a:t>
                      </a:r>
                      <a:endParaRPr lang="en-US" sz="1200" dirty="0">
                        <a:latin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36</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24</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0.62</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94.2</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82</a:t>
                      </a:r>
                      <a:endParaRPr lang="en-US" sz="1200" dirty="0">
                        <a:effectLst/>
                        <a:latin typeface="Times New Roman"/>
                        <a:ea typeface="Calibri"/>
                        <a:cs typeface="Times New Roman"/>
                      </a:endParaRPr>
                    </a:p>
                  </a:txBody>
                  <a:tcPr marL="68580" marR="68580" marT="0" marB="0"/>
                </a:tc>
                <a:extLst>
                  <a:ext uri="{0D108BD9-81ED-4DB2-BD59-A6C34878D82A}">
                    <a16:rowId xmlns:a16="http://schemas.microsoft.com/office/drawing/2014/main" val="10003"/>
                  </a:ext>
                </a:extLst>
              </a:tr>
              <a:tr h="774776">
                <a:tc>
                  <a:txBody>
                    <a:bodyPr/>
                    <a:lstStyle/>
                    <a:p>
                      <a:pPr marL="0" marR="0" algn="ctr">
                        <a:lnSpc>
                          <a:spcPct val="115000"/>
                        </a:lnSpc>
                        <a:spcBef>
                          <a:spcPts val="0"/>
                        </a:spcBef>
                        <a:spcAft>
                          <a:spcPts val="0"/>
                        </a:spcAft>
                      </a:pPr>
                      <a:r>
                        <a:rPr lang="en-US" sz="1200" dirty="0" smtClean="0">
                          <a:effectLst/>
                        </a:rPr>
                        <a:t>C4</a:t>
                      </a:r>
                    </a:p>
                    <a:p>
                      <a:pPr marL="0" marR="0" algn="ctr">
                        <a:lnSpc>
                          <a:spcPct val="115000"/>
                        </a:lnSpc>
                        <a:spcBef>
                          <a:spcPts val="0"/>
                        </a:spcBef>
                        <a:spcAft>
                          <a:spcPts val="0"/>
                        </a:spcAft>
                      </a:pPr>
                      <a:endParaRPr lang="en-US" sz="1200" dirty="0" smtClean="0">
                        <a:effectLst/>
                      </a:endParaRPr>
                    </a:p>
                    <a:p>
                      <a:pPr marL="0" marR="0" algn="ctr">
                        <a:lnSpc>
                          <a:spcPct val="115000"/>
                        </a:lnSpc>
                        <a:spcBef>
                          <a:spcPts val="0"/>
                        </a:spcBef>
                        <a:spcAft>
                          <a:spcPts val="0"/>
                        </a:spcAft>
                      </a:pPr>
                      <a:endParaRPr lang="en-US" sz="1200" dirty="0">
                        <a:effectLst/>
                        <a:latin typeface="Arial"/>
                        <a:ea typeface="Calibri"/>
                        <a:cs typeface="Arial"/>
                      </a:endParaRPr>
                    </a:p>
                  </a:txBody>
                  <a:tcPr marL="68580" marR="68580" marT="0" marB="0"/>
                </a:tc>
                <a:tc>
                  <a:txBody>
                    <a:bodyPr/>
                    <a:lstStyle/>
                    <a:p>
                      <a:pPr algn="ctr"/>
                      <a:r>
                        <a:rPr lang="en-US" sz="1200" dirty="0" smtClean="0"/>
                        <a:t>1167</a:t>
                      </a:r>
                      <a:endParaRPr lang="en-US" sz="1200" dirty="0">
                        <a:latin typeface="Times New Roman"/>
                        <a:cs typeface="Times New Roman"/>
                      </a:endParaRPr>
                    </a:p>
                  </a:txBody>
                  <a:tcPr marL="68580" marR="68580" marT="0" marB="0"/>
                </a:tc>
                <a:tc>
                  <a:txBody>
                    <a:bodyPr/>
                    <a:lstStyle/>
                    <a:p>
                      <a:pPr algn="ctr"/>
                      <a:r>
                        <a:rPr lang="en-US" sz="1200" dirty="0" smtClean="0"/>
                        <a:t>68/C</a:t>
                      </a:r>
                      <a:endParaRPr lang="en-US" sz="1200" dirty="0">
                        <a:latin typeface="Times New Roman"/>
                        <a:cs typeface="Times New Roman"/>
                      </a:endParaRPr>
                    </a:p>
                  </a:txBody>
                  <a:tcPr marL="68580" marR="68580" marT="0" marB="0"/>
                </a:tc>
                <a:tc>
                  <a:txBody>
                    <a:bodyPr/>
                    <a:lstStyle/>
                    <a:p>
                      <a:pPr algn="ctr"/>
                      <a:r>
                        <a:rPr lang="en-US" sz="1200" dirty="0" smtClean="0"/>
                        <a:t>Met</a:t>
                      </a:r>
                      <a:endParaRPr lang="en-US" sz="1200" dirty="0">
                        <a:latin typeface="Times New Roman"/>
                        <a:cs typeface="Times New Roman"/>
                      </a:endParaRPr>
                    </a:p>
                  </a:txBody>
                  <a:tcPr marL="68580" marR="68580" marT="0" marB="0"/>
                </a:tc>
                <a:tc>
                  <a:txBody>
                    <a:bodyPr/>
                    <a:lstStyle/>
                    <a:p>
                      <a:pPr algn="ctr"/>
                      <a:r>
                        <a:rPr lang="en-US" sz="1200" dirty="0" smtClean="0"/>
                        <a:t>44</a:t>
                      </a:r>
                      <a:endParaRPr lang="en-US" sz="1200" dirty="0">
                        <a:latin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21</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0.86</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97</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95</a:t>
                      </a:r>
                      <a:endParaRPr lang="en-US" sz="1200" dirty="0">
                        <a:effectLst/>
                        <a:latin typeface="Times New Roman"/>
                        <a:ea typeface="Calibri"/>
                        <a:cs typeface="Times New Roman"/>
                      </a:endParaRPr>
                    </a:p>
                  </a:txBody>
                  <a:tcPr marL="68580" marR="68580" marT="0" marB="0"/>
                </a:tc>
                <a:extLst>
                  <a:ext uri="{0D108BD9-81ED-4DB2-BD59-A6C34878D82A}">
                    <a16:rowId xmlns:a16="http://schemas.microsoft.com/office/drawing/2014/main" val="10004"/>
                  </a:ext>
                </a:extLst>
              </a:tr>
              <a:tr h="774776">
                <a:tc>
                  <a:txBody>
                    <a:bodyPr/>
                    <a:lstStyle/>
                    <a:p>
                      <a:pPr marL="0" marR="0" algn="ctr">
                        <a:lnSpc>
                          <a:spcPct val="115000"/>
                        </a:lnSpc>
                        <a:spcBef>
                          <a:spcPts val="0"/>
                        </a:spcBef>
                        <a:spcAft>
                          <a:spcPts val="0"/>
                        </a:spcAft>
                      </a:pPr>
                      <a:r>
                        <a:rPr lang="en-US" sz="1200" dirty="0">
                          <a:effectLst/>
                        </a:rPr>
                        <a:t> </a:t>
                      </a:r>
                      <a:r>
                        <a:rPr lang="en-US" sz="1200" dirty="0" smtClean="0">
                          <a:effectLst/>
                        </a:rPr>
                        <a:t>C5</a:t>
                      </a:r>
                    </a:p>
                    <a:p>
                      <a:pPr marL="0" marR="0" algn="ctr">
                        <a:lnSpc>
                          <a:spcPct val="115000"/>
                        </a:lnSpc>
                        <a:spcBef>
                          <a:spcPts val="0"/>
                        </a:spcBef>
                        <a:spcAft>
                          <a:spcPts val="0"/>
                        </a:spcAft>
                      </a:pPr>
                      <a:endParaRPr lang="en-US" sz="1200" dirty="0">
                        <a:effectLst/>
                        <a:latin typeface="Arial"/>
                        <a:ea typeface="Calibri"/>
                        <a:cs typeface="Arial"/>
                      </a:endParaRPr>
                    </a:p>
                  </a:txBody>
                  <a:tcPr marL="68580" marR="68580" marT="0" marB="0"/>
                </a:tc>
                <a:tc>
                  <a:txBody>
                    <a:bodyPr/>
                    <a:lstStyle/>
                    <a:p>
                      <a:pPr algn="ctr"/>
                      <a:r>
                        <a:rPr lang="en-US" sz="1200" dirty="0" smtClean="0"/>
                        <a:t>1332</a:t>
                      </a:r>
                      <a:endParaRPr lang="en-US" sz="1200" dirty="0">
                        <a:latin typeface="Times New Roman"/>
                        <a:cs typeface="Times New Roman"/>
                      </a:endParaRPr>
                    </a:p>
                  </a:txBody>
                  <a:tcPr marL="68580" marR="68580" marT="0" marB="0"/>
                </a:tc>
                <a:tc>
                  <a:txBody>
                    <a:bodyPr/>
                    <a:lstStyle/>
                    <a:p>
                      <a:pPr algn="ctr"/>
                      <a:r>
                        <a:rPr lang="en-US" sz="1200" dirty="0" smtClean="0"/>
                        <a:t>69/C</a:t>
                      </a:r>
                      <a:endParaRPr lang="en-US" sz="1200" dirty="0">
                        <a:latin typeface="Times New Roman"/>
                        <a:cs typeface="Times New Roman"/>
                      </a:endParaRPr>
                    </a:p>
                  </a:txBody>
                  <a:tcPr marL="68580" marR="68580" marT="0" marB="0"/>
                </a:tc>
                <a:tc>
                  <a:txBody>
                    <a:bodyPr/>
                    <a:lstStyle/>
                    <a:p>
                      <a:pPr algn="ctr"/>
                      <a:r>
                        <a:rPr lang="en-US" sz="1200" dirty="0" smtClean="0"/>
                        <a:t>Did Not </a:t>
                      </a:r>
                    </a:p>
                    <a:p>
                      <a:pPr algn="ctr"/>
                      <a:r>
                        <a:rPr lang="en-US" sz="1200" dirty="0" smtClean="0"/>
                        <a:t>Meet</a:t>
                      </a:r>
                      <a:endParaRPr lang="en-US" sz="1200" dirty="0">
                        <a:latin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53</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21</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0.83</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94.9</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88</a:t>
                      </a:r>
                      <a:endParaRPr lang="en-US" sz="1200" dirty="0">
                        <a:effectLst/>
                        <a:latin typeface="Times New Roman"/>
                        <a:ea typeface="Calibri"/>
                        <a:cs typeface="Times New Roman"/>
                      </a:endParaRPr>
                    </a:p>
                  </a:txBody>
                  <a:tcPr marL="68580" marR="68580" marT="0" marB="0"/>
                </a:tc>
                <a:extLst>
                  <a:ext uri="{0D108BD9-81ED-4DB2-BD59-A6C34878D82A}">
                    <a16:rowId xmlns:a16="http://schemas.microsoft.com/office/drawing/2014/main" val="10005"/>
                  </a:ext>
                </a:extLst>
              </a:tr>
              <a:tr h="661128">
                <a:tc>
                  <a:txBody>
                    <a:bodyPr/>
                    <a:lstStyle/>
                    <a:p>
                      <a:pPr marL="0" marR="0" algn="ctr">
                        <a:lnSpc>
                          <a:spcPct val="115000"/>
                        </a:lnSpc>
                        <a:spcBef>
                          <a:spcPts val="0"/>
                        </a:spcBef>
                        <a:spcAft>
                          <a:spcPts val="0"/>
                        </a:spcAft>
                      </a:pPr>
                      <a:r>
                        <a:rPr lang="en-US" sz="1200" dirty="0">
                          <a:effectLst/>
                        </a:rPr>
                        <a:t> </a:t>
                      </a:r>
                      <a:r>
                        <a:rPr lang="en-US" sz="1200" dirty="0" smtClean="0">
                          <a:effectLst/>
                        </a:rPr>
                        <a:t>D6</a:t>
                      </a:r>
                    </a:p>
                    <a:p>
                      <a:pPr marL="0" marR="0" algn="ctr">
                        <a:lnSpc>
                          <a:spcPct val="115000"/>
                        </a:lnSpc>
                        <a:spcBef>
                          <a:spcPts val="0"/>
                        </a:spcBef>
                        <a:spcAft>
                          <a:spcPts val="0"/>
                        </a:spcAft>
                      </a:pPr>
                      <a:endParaRPr lang="en-US" sz="1200" dirty="0">
                        <a:effectLst/>
                        <a:latin typeface="Arial"/>
                        <a:ea typeface="Calibri"/>
                        <a:cs typeface="Arial"/>
                      </a:endParaRPr>
                    </a:p>
                  </a:txBody>
                  <a:tcPr marL="68580" marR="68580" marT="0" marB="0"/>
                </a:tc>
                <a:tc>
                  <a:txBody>
                    <a:bodyPr/>
                    <a:lstStyle/>
                    <a:p>
                      <a:pPr algn="ctr"/>
                      <a:r>
                        <a:rPr lang="en-US" sz="1200" dirty="0" smtClean="0"/>
                        <a:t>237</a:t>
                      </a:r>
                      <a:endParaRPr lang="en-US" sz="1200" dirty="0">
                        <a:latin typeface="Times New Roman"/>
                        <a:cs typeface="Times New Roman"/>
                      </a:endParaRPr>
                    </a:p>
                  </a:txBody>
                  <a:tcPr marL="68580" marR="68580" marT="0" marB="0"/>
                </a:tc>
                <a:tc>
                  <a:txBody>
                    <a:bodyPr/>
                    <a:lstStyle/>
                    <a:p>
                      <a:pPr algn="ctr"/>
                      <a:r>
                        <a:rPr lang="en-US" sz="1200" dirty="0" smtClean="0"/>
                        <a:t>80/B</a:t>
                      </a:r>
                      <a:endParaRPr lang="en-US" sz="1200" dirty="0">
                        <a:latin typeface="Times New Roman"/>
                        <a:cs typeface="Times New Roman"/>
                      </a:endParaRPr>
                    </a:p>
                  </a:txBody>
                  <a:tcPr marL="68580" marR="68580" marT="0" marB="0"/>
                </a:tc>
                <a:tc>
                  <a:txBody>
                    <a:bodyPr/>
                    <a:lstStyle/>
                    <a:p>
                      <a:pPr algn="ctr"/>
                      <a:r>
                        <a:rPr lang="en-US" sz="1200" dirty="0" smtClean="0"/>
                        <a:t>Exceeded</a:t>
                      </a:r>
                      <a:endParaRPr lang="en-US" sz="1200" dirty="0">
                        <a:latin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76</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12</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0.42</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97%</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95</a:t>
                      </a:r>
                      <a:endParaRPr lang="en-US" sz="1200" dirty="0">
                        <a:effectLst/>
                        <a:latin typeface="Times New Roman"/>
                        <a:ea typeface="Calibri"/>
                        <a:cs typeface="Times New Roman"/>
                      </a:endParaRPr>
                    </a:p>
                  </a:txBody>
                  <a:tcPr marL="68580" marR="68580" marT="0" marB="0"/>
                </a:tc>
                <a:extLst>
                  <a:ext uri="{0D108BD9-81ED-4DB2-BD59-A6C34878D82A}">
                    <a16:rowId xmlns:a16="http://schemas.microsoft.com/office/drawing/2014/main" val="10006"/>
                  </a:ext>
                </a:extLst>
              </a:tr>
              <a:tr h="581081">
                <a:tc>
                  <a:txBody>
                    <a:bodyPr/>
                    <a:lstStyle/>
                    <a:p>
                      <a:pPr marL="0" marR="0" algn="ctr">
                        <a:lnSpc>
                          <a:spcPct val="115000"/>
                        </a:lnSpc>
                        <a:spcBef>
                          <a:spcPts val="0"/>
                        </a:spcBef>
                        <a:spcAft>
                          <a:spcPts val="0"/>
                        </a:spcAft>
                      </a:pPr>
                      <a:r>
                        <a:rPr lang="en-US" sz="1200" dirty="0">
                          <a:effectLst/>
                        </a:rPr>
                        <a:t> </a:t>
                      </a:r>
                      <a:r>
                        <a:rPr lang="en-US" sz="1200" dirty="0" smtClean="0">
                          <a:effectLst/>
                        </a:rPr>
                        <a:t>D7</a:t>
                      </a:r>
                      <a:endParaRPr lang="en-US" sz="1200" dirty="0" smtClean="0">
                        <a:effectLst/>
                        <a:latin typeface="Arial"/>
                        <a:cs typeface="Arial"/>
                      </a:endParaRPr>
                    </a:p>
                  </a:txBody>
                  <a:tcPr marL="68580" marR="68580" marT="0" marB="0"/>
                </a:tc>
                <a:tc>
                  <a:txBody>
                    <a:bodyPr/>
                    <a:lstStyle/>
                    <a:p>
                      <a:pPr algn="ctr"/>
                      <a:r>
                        <a:rPr lang="en-US" sz="1200" dirty="0" smtClean="0"/>
                        <a:t>697</a:t>
                      </a:r>
                      <a:endParaRPr lang="en-US" sz="1200" dirty="0">
                        <a:latin typeface="Times New Roman"/>
                        <a:cs typeface="Times New Roman"/>
                      </a:endParaRPr>
                    </a:p>
                  </a:txBody>
                  <a:tcPr marL="68580" marR="68580" marT="0" marB="0"/>
                </a:tc>
                <a:tc>
                  <a:txBody>
                    <a:bodyPr/>
                    <a:lstStyle/>
                    <a:p>
                      <a:pPr algn="ctr"/>
                      <a:r>
                        <a:rPr lang="en-US" sz="1200" dirty="0" smtClean="0"/>
                        <a:t>67/C</a:t>
                      </a:r>
                      <a:endParaRPr lang="en-US" sz="1200" dirty="0">
                        <a:latin typeface="Times New Roman"/>
                        <a:cs typeface="Times New Roman"/>
                      </a:endParaRPr>
                    </a:p>
                  </a:txBody>
                  <a:tcPr marL="68580" marR="68580" marT="0" marB="0"/>
                </a:tc>
                <a:tc>
                  <a:txBody>
                    <a:bodyPr/>
                    <a:lstStyle/>
                    <a:p>
                      <a:pPr algn="ctr"/>
                      <a:r>
                        <a:rPr lang="en-US" sz="1200" dirty="0" smtClean="0"/>
                        <a:t>Did Not</a:t>
                      </a:r>
                    </a:p>
                    <a:p>
                      <a:pPr algn="ctr"/>
                      <a:r>
                        <a:rPr lang="en-US" sz="1200" dirty="0" smtClean="0"/>
                        <a:t> Meet</a:t>
                      </a:r>
                      <a:endParaRPr lang="en-US" sz="1200" dirty="0">
                        <a:latin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61</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22</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0.14</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95.6</a:t>
                      </a:r>
                      <a:endParaRPr lang="en-US" sz="1200" dirty="0">
                        <a:effectLst/>
                        <a:latin typeface="Times New Roman"/>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smtClean="0">
                          <a:effectLst/>
                        </a:rPr>
                        <a:t>84</a:t>
                      </a:r>
                      <a:endParaRPr lang="en-US" sz="1200" dirty="0">
                        <a:effectLst/>
                        <a:latin typeface="Times New Roman"/>
                        <a:ea typeface="Calibri"/>
                        <a:cs typeface="Times New Roman"/>
                      </a:endParaRPr>
                    </a:p>
                  </a:txBody>
                  <a:tcPr marL="68580" marR="68580" marT="0" marB="0"/>
                </a:tc>
                <a:extLst>
                  <a:ext uri="{0D108BD9-81ED-4DB2-BD59-A6C34878D82A}">
                    <a16:rowId xmlns:a16="http://schemas.microsoft.com/office/drawing/2014/main" val="10007"/>
                  </a:ext>
                </a:extLst>
              </a:tr>
            </a:tbl>
          </a:graphicData>
        </a:graphic>
      </p:graphicFrame>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18</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8957738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2500" y="118036"/>
            <a:ext cx="7406640" cy="1356360"/>
          </a:xfrm>
        </p:spPr>
        <p:txBody>
          <a:bodyPr/>
          <a:lstStyle/>
          <a:p>
            <a:r>
              <a:rPr lang="en-US" dirty="0" smtClean="0">
                <a:solidFill>
                  <a:srgbClr val="000000"/>
                </a:solidFill>
                <a:latin typeface="Times New Roman"/>
                <a:cs typeface="Times New Roman"/>
              </a:rPr>
              <a:t>Data Analysis/ Interpretation</a:t>
            </a:r>
            <a:endParaRPr lang="en-US" dirty="0">
              <a:solidFill>
                <a:srgbClr val="000000"/>
              </a:solidFill>
              <a:latin typeface="Times New Roman"/>
              <a:cs typeface="Times New Roman"/>
            </a:endParaRPr>
          </a:p>
        </p:txBody>
      </p:sp>
      <p:sp>
        <p:nvSpPr>
          <p:cNvPr id="3" name="Content Placeholder 2"/>
          <p:cNvSpPr>
            <a:spLocks noGrp="1"/>
          </p:cNvSpPr>
          <p:nvPr>
            <p:ph idx="1"/>
          </p:nvPr>
        </p:nvSpPr>
        <p:spPr>
          <a:xfrm>
            <a:off x="518905" y="1265436"/>
            <a:ext cx="8124966" cy="4633332"/>
          </a:xfrm>
        </p:spPr>
        <p:txBody>
          <a:bodyPr>
            <a:normAutofit/>
          </a:bodyPr>
          <a:lstStyle/>
          <a:p>
            <a:pPr marL="205740" lvl="1" indent="0">
              <a:buNone/>
            </a:pPr>
            <a:r>
              <a:rPr lang="en-US" sz="2200" i="1" dirty="0">
                <a:solidFill>
                  <a:srgbClr val="000000"/>
                </a:solidFill>
                <a:latin typeface="Times New Roman"/>
                <a:cs typeface="Times New Roman"/>
              </a:rPr>
              <a:t>Example:						                        </a:t>
            </a:r>
            <a:r>
              <a:rPr lang="en-US" sz="2200" b="1" u="sng" dirty="0">
                <a:solidFill>
                  <a:srgbClr val="000000"/>
                </a:solidFill>
                <a:latin typeface="Times New Roman"/>
                <a:cs typeface="Times New Roman"/>
              </a:rPr>
              <a:t>Code</a:t>
            </a:r>
          </a:p>
          <a:p>
            <a:pPr marL="205740" lvl="1" indent="0">
              <a:buNone/>
            </a:pPr>
            <a:r>
              <a:rPr lang="en-US" sz="2200" i="1" dirty="0">
                <a:solidFill>
                  <a:srgbClr val="000000"/>
                </a:solidFill>
                <a:latin typeface="Times New Roman"/>
                <a:cs typeface="Times New Roman"/>
              </a:rPr>
              <a:t>District </a:t>
            </a:r>
            <a:r>
              <a:rPr lang="en-US" sz="2200" b="1" u="sng" dirty="0">
                <a:solidFill>
                  <a:srgbClr val="000000"/>
                </a:solidFill>
                <a:latin typeface="Times New Roman"/>
                <a:cs typeface="Times New Roman"/>
              </a:rPr>
              <a:t>A</a:t>
            </a:r>
            <a:r>
              <a:rPr lang="en-US" sz="2200" i="1" dirty="0">
                <a:solidFill>
                  <a:srgbClr val="000000"/>
                </a:solidFill>
                <a:latin typeface="Times New Roman"/>
                <a:cs typeface="Times New Roman"/>
              </a:rPr>
              <a:t>, High School </a:t>
            </a:r>
            <a:r>
              <a:rPr lang="en-US" sz="2200" b="1" u="sng" dirty="0">
                <a:solidFill>
                  <a:srgbClr val="000000"/>
                </a:solidFill>
                <a:latin typeface="Times New Roman"/>
                <a:cs typeface="Times New Roman"/>
              </a:rPr>
              <a:t>1</a:t>
            </a:r>
            <a:r>
              <a:rPr lang="en-US" sz="2200" i="1" dirty="0">
                <a:solidFill>
                  <a:srgbClr val="000000"/>
                </a:solidFill>
                <a:latin typeface="Times New Roman"/>
                <a:cs typeface="Times New Roman"/>
              </a:rPr>
              <a:t>, Administrator</a:t>
            </a:r>
            <a:r>
              <a:rPr lang="en-US" sz="2200" b="1" u="sng" dirty="0">
                <a:solidFill>
                  <a:srgbClr val="000000"/>
                </a:solidFill>
                <a:latin typeface="Times New Roman"/>
                <a:cs typeface="Times New Roman"/>
              </a:rPr>
              <a:t>-</a:t>
            </a:r>
            <a:r>
              <a:rPr lang="en-US" sz="2200" b="1" dirty="0">
                <a:solidFill>
                  <a:srgbClr val="000000"/>
                </a:solidFill>
                <a:latin typeface="Times New Roman"/>
                <a:cs typeface="Times New Roman"/>
              </a:rPr>
              <a:t>1        Administrator A1-1</a:t>
            </a:r>
          </a:p>
          <a:p>
            <a:pPr marL="205740" lvl="1" indent="0">
              <a:buNone/>
            </a:pPr>
            <a:r>
              <a:rPr lang="en-US" sz="2200" i="1" dirty="0">
                <a:solidFill>
                  <a:srgbClr val="000000"/>
                </a:solidFill>
                <a:latin typeface="Times New Roman"/>
                <a:cs typeface="Times New Roman"/>
              </a:rPr>
              <a:t>District </a:t>
            </a:r>
            <a:r>
              <a:rPr lang="en-US" sz="2200" b="1" u="sng" dirty="0">
                <a:solidFill>
                  <a:srgbClr val="000000"/>
                </a:solidFill>
                <a:latin typeface="Times New Roman"/>
                <a:cs typeface="Times New Roman"/>
              </a:rPr>
              <a:t>D</a:t>
            </a:r>
            <a:r>
              <a:rPr lang="en-US" sz="2200" i="1" dirty="0">
                <a:solidFill>
                  <a:srgbClr val="000000"/>
                </a:solidFill>
                <a:latin typeface="Times New Roman"/>
                <a:cs typeface="Times New Roman"/>
              </a:rPr>
              <a:t>, High School </a:t>
            </a:r>
            <a:r>
              <a:rPr lang="en-US" sz="2200" b="1" u="sng" dirty="0">
                <a:solidFill>
                  <a:srgbClr val="000000"/>
                </a:solidFill>
                <a:latin typeface="Times New Roman"/>
                <a:cs typeface="Times New Roman"/>
              </a:rPr>
              <a:t>7</a:t>
            </a:r>
            <a:r>
              <a:rPr lang="en-US" sz="2200" i="1" dirty="0">
                <a:solidFill>
                  <a:srgbClr val="000000"/>
                </a:solidFill>
                <a:latin typeface="Times New Roman"/>
                <a:cs typeface="Times New Roman"/>
              </a:rPr>
              <a:t>, Teacher</a:t>
            </a:r>
            <a:r>
              <a:rPr lang="en-US" sz="2200" b="1" u="sng" dirty="0">
                <a:solidFill>
                  <a:srgbClr val="000000"/>
                </a:solidFill>
                <a:latin typeface="Times New Roman"/>
                <a:cs typeface="Times New Roman"/>
              </a:rPr>
              <a:t>-20</a:t>
            </a:r>
            <a:r>
              <a:rPr lang="en-US" sz="2200" i="1" dirty="0">
                <a:solidFill>
                  <a:srgbClr val="000000"/>
                </a:solidFill>
                <a:latin typeface="Times New Roman"/>
                <a:cs typeface="Times New Roman"/>
              </a:rPr>
              <a:t>                 </a:t>
            </a:r>
            <a:r>
              <a:rPr lang="en-US" sz="2200" b="1" dirty="0">
                <a:solidFill>
                  <a:srgbClr val="000000"/>
                </a:solidFill>
                <a:latin typeface="Times New Roman"/>
                <a:cs typeface="Times New Roman"/>
              </a:rPr>
              <a:t>Teacher D7-20</a:t>
            </a:r>
          </a:p>
          <a:p>
            <a:pPr marL="34290" lvl="0" indent="0">
              <a:buNone/>
            </a:pPr>
            <a:endParaRPr lang="en-US" sz="2200" dirty="0">
              <a:solidFill>
                <a:srgbClr val="000000"/>
              </a:solidFill>
              <a:latin typeface="Times New Roman"/>
              <a:cs typeface="Times New Roman"/>
            </a:endParaRPr>
          </a:p>
          <a:p>
            <a:pPr lvl="1"/>
            <a:r>
              <a:rPr lang="en-US" sz="2200" dirty="0">
                <a:solidFill>
                  <a:srgbClr val="000000"/>
                </a:solidFill>
                <a:latin typeface="Times New Roman"/>
                <a:cs typeface="Times New Roman"/>
              </a:rPr>
              <a:t>A</a:t>
            </a:r>
            <a:r>
              <a:rPr lang="en-US" sz="2200" dirty="0" smtClean="0">
                <a:solidFill>
                  <a:srgbClr val="000000"/>
                </a:solidFill>
                <a:latin typeface="Times New Roman"/>
                <a:cs typeface="Times New Roman"/>
              </a:rPr>
              <a:t>=District and High School 1</a:t>
            </a:r>
          </a:p>
          <a:p>
            <a:pPr lvl="1"/>
            <a:r>
              <a:rPr lang="en-US" sz="2200" dirty="0" smtClean="0">
                <a:solidFill>
                  <a:srgbClr val="000000"/>
                </a:solidFill>
                <a:latin typeface="Times New Roman"/>
                <a:cs typeface="Times New Roman"/>
              </a:rPr>
              <a:t>B=District and High School 2 and High School 3</a:t>
            </a:r>
          </a:p>
          <a:p>
            <a:pPr lvl="1"/>
            <a:r>
              <a:rPr lang="en-US" sz="2200" dirty="0" smtClean="0">
                <a:solidFill>
                  <a:srgbClr val="000000"/>
                </a:solidFill>
                <a:latin typeface="Times New Roman"/>
                <a:cs typeface="Times New Roman"/>
              </a:rPr>
              <a:t>C=District and High School 4 and High School 5</a:t>
            </a:r>
          </a:p>
          <a:p>
            <a:pPr lvl="1"/>
            <a:r>
              <a:rPr lang="en-US" sz="2200" dirty="0" smtClean="0">
                <a:solidFill>
                  <a:srgbClr val="000000"/>
                </a:solidFill>
                <a:latin typeface="Times New Roman"/>
                <a:cs typeface="Times New Roman"/>
              </a:rPr>
              <a:t>D=District and High School 6 and High School 7</a:t>
            </a:r>
          </a:p>
          <a:p>
            <a:pPr lvl="1"/>
            <a:r>
              <a:rPr lang="en-US" sz="2200" dirty="0" smtClean="0">
                <a:solidFill>
                  <a:srgbClr val="000000"/>
                </a:solidFill>
                <a:latin typeface="Times New Roman"/>
                <a:cs typeface="Times New Roman"/>
              </a:rPr>
              <a:t>Administrators=1-8</a:t>
            </a:r>
          </a:p>
          <a:p>
            <a:pPr lvl="1"/>
            <a:r>
              <a:rPr lang="en-US" sz="2200" dirty="0" smtClean="0">
                <a:solidFill>
                  <a:srgbClr val="000000"/>
                </a:solidFill>
                <a:latin typeface="Times New Roman"/>
                <a:cs typeface="Times New Roman"/>
              </a:rPr>
              <a:t>Teachers=9-21</a:t>
            </a:r>
            <a:endParaRPr lang="en-US" sz="2200" dirty="0">
              <a:solidFill>
                <a:srgbClr val="000000"/>
              </a:solidFill>
              <a:latin typeface="Times New Roman"/>
              <a:cs typeface="Times New Roman"/>
            </a:endParaRPr>
          </a:p>
          <a:p>
            <a:pPr marL="205740" lvl="1" indent="0">
              <a:buNone/>
            </a:pPr>
            <a:endParaRPr lang="en-US" sz="2400" dirty="0" smtClean="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19</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211100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a:spLocks noGrp="1"/>
          </p:cNvSpPr>
          <p:nvPr>
            <p:ph type="title"/>
          </p:nvPr>
        </p:nvSpPr>
        <p:spPr>
          <a:xfrm>
            <a:off x="869119" y="842783"/>
            <a:ext cx="7406640" cy="928048"/>
          </a:xfrm>
          <a:prstGeom prst="rect">
            <a:avLst/>
          </a:prstGeom>
        </p:spPr>
        <p:txBody>
          <a:bodyPr lIns="91425" tIns="91425" rIns="91425" bIns="91425" anchor="ctr" anchorCtr="0">
            <a:noAutofit/>
          </a:bodyPr>
          <a:lstStyle/>
          <a:p>
            <a:pPr lvl="0" algn="ctr">
              <a:spcBef>
                <a:spcPts val="0"/>
              </a:spcBef>
              <a:buNone/>
            </a:pPr>
            <a:r>
              <a:rPr lang="en-US" dirty="0" smtClean="0">
                <a:solidFill>
                  <a:srgbClr val="000000"/>
                </a:solidFill>
                <a:latin typeface="Times New Roman" panose="02020603050405020304" pitchFamily="18" charset="0"/>
                <a:cs typeface="Times New Roman" panose="02020603050405020304" pitchFamily="18" charset="0"/>
              </a:rPr>
              <a:t>Acknowledgements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96" name="Shape 96"/>
          <p:cNvSpPr txBox="1">
            <a:spLocks noGrp="1"/>
          </p:cNvSpPr>
          <p:nvPr>
            <p:ph idx="1"/>
          </p:nvPr>
        </p:nvSpPr>
        <p:spPr>
          <a:xfrm>
            <a:off x="564025" y="1828009"/>
            <a:ext cx="8183829" cy="4692849"/>
          </a:xfrm>
          <a:prstGeom prst="rect">
            <a:avLst/>
          </a:prstGeom>
        </p:spPr>
        <p:txBody>
          <a:bodyPr lIns="91425" tIns="91425" rIns="91425" bIns="91425" anchor="t" anchorCtr="0">
            <a:noAutofit/>
          </a:bodyPr>
          <a:lstStyle/>
          <a:p>
            <a:pPr marL="0" lvl="0" indent="-69850" algn="ctr" rtl="0">
              <a:lnSpc>
                <a:spcPct val="80000"/>
              </a:lnSpc>
              <a:spcBef>
                <a:spcPts val="700"/>
              </a:spcBef>
              <a:buClr>
                <a:schemeClr val="dk1"/>
              </a:buClr>
              <a:buSzPct val="39285"/>
              <a:buFont typeface="Arial"/>
              <a:buNone/>
            </a:pPr>
            <a:r>
              <a:rPr lang="en-US" sz="2400" dirty="0">
                <a:solidFill>
                  <a:schemeClr val="tx1"/>
                </a:solidFill>
                <a:latin typeface="Times New Roman" panose="02020603050405020304" pitchFamily="18" charset="0"/>
                <a:ea typeface="Arial"/>
                <a:cs typeface="Times New Roman" panose="02020603050405020304" pitchFamily="18" charset="0"/>
                <a:sym typeface="Arial"/>
              </a:rPr>
              <a:t>Dr. Linda Wilson-</a:t>
            </a:r>
            <a:r>
              <a:rPr lang="en-US" sz="2400" dirty="0" smtClean="0">
                <a:solidFill>
                  <a:schemeClr val="tx1"/>
                </a:solidFill>
                <a:latin typeface="Times New Roman" panose="02020603050405020304" pitchFamily="18" charset="0"/>
                <a:ea typeface="Arial"/>
                <a:cs typeface="Times New Roman" panose="02020603050405020304" pitchFamily="18" charset="0"/>
                <a:sym typeface="Arial"/>
              </a:rPr>
              <a:t>Jones</a:t>
            </a:r>
            <a:endParaRPr lang="en-US" sz="2400" dirty="0">
              <a:solidFill>
                <a:schemeClr val="tx1"/>
              </a:solidFill>
              <a:latin typeface="Times New Roman" panose="02020603050405020304" pitchFamily="18" charset="0"/>
              <a:ea typeface="Arial"/>
              <a:cs typeface="Times New Roman" panose="02020603050405020304" pitchFamily="18" charset="0"/>
              <a:sym typeface="Arial"/>
            </a:endParaRPr>
          </a:p>
          <a:p>
            <a:pPr marL="0" lvl="0" indent="-69850" algn="ctr" rtl="0">
              <a:lnSpc>
                <a:spcPct val="80000"/>
              </a:lnSpc>
              <a:spcBef>
                <a:spcPts val="700"/>
              </a:spcBef>
              <a:buClr>
                <a:schemeClr val="dk1"/>
              </a:buClr>
              <a:buSzPct val="39285"/>
              <a:buFont typeface="Arial"/>
              <a:buNone/>
            </a:pPr>
            <a:r>
              <a:rPr lang="en-US" sz="2400" i="1" dirty="0">
                <a:solidFill>
                  <a:schemeClr val="tx1"/>
                </a:solidFill>
                <a:latin typeface="Times New Roman" panose="02020603050405020304" pitchFamily="18" charset="0"/>
                <a:ea typeface="Arial"/>
                <a:cs typeface="Times New Roman" panose="02020603050405020304" pitchFamily="18" charset="0"/>
                <a:sym typeface="Arial"/>
              </a:rPr>
              <a:t>Chair of Dissertation </a:t>
            </a:r>
            <a:r>
              <a:rPr lang="en-US" sz="2400" i="1" dirty="0" smtClean="0">
                <a:solidFill>
                  <a:schemeClr val="tx1"/>
                </a:solidFill>
                <a:latin typeface="Times New Roman" panose="02020603050405020304" pitchFamily="18" charset="0"/>
                <a:ea typeface="Arial"/>
                <a:cs typeface="Times New Roman" panose="02020603050405020304" pitchFamily="18" charset="0"/>
                <a:sym typeface="Arial"/>
              </a:rPr>
              <a:t>Committee</a:t>
            </a:r>
            <a:endParaRPr lang="en-US" sz="2400" i="1" dirty="0">
              <a:solidFill>
                <a:schemeClr val="tx1"/>
              </a:solidFill>
              <a:latin typeface="Times New Roman" panose="02020603050405020304" pitchFamily="18" charset="0"/>
              <a:ea typeface="Arial"/>
              <a:cs typeface="Times New Roman" panose="02020603050405020304" pitchFamily="18" charset="0"/>
              <a:sym typeface="Arial"/>
            </a:endParaRPr>
          </a:p>
          <a:p>
            <a:pPr marL="0" lvl="0" indent="0" algn="ctr" rtl="0">
              <a:lnSpc>
                <a:spcPct val="80000"/>
              </a:lnSpc>
              <a:spcBef>
                <a:spcPts val="700"/>
              </a:spcBef>
              <a:buNone/>
            </a:pPr>
            <a:endParaRPr sz="2400" dirty="0">
              <a:solidFill>
                <a:schemeClr val="tx1"/>
              </a:solidFill>
              <a:latin typeface="Times New Roman" panose="02020603050405020304" pitchFamily="18" charset="0"/>
              <a:ea typeface="Arial"/>
              <a:cs typeface="Times New Roman" panose="02020603050405020304" pitchFamily="18" charset="0"/>
              <a:sym typeface="Arial"/>
            </a:endParaRPr>
          </a:p>
          <a:p>
            <a:pPr marL="0" lvl="0" indent="-69850" algn="ctr" rtl="0">
              <a:lnSpc>
                <a:spcPct val="80000"/>
              </a:lnSpc>
              <a:spcBef>
                <a:spcPts val="700"/>
              </a:spcBef>
              <a:buClr>
                <a:schemeClr val="dk1"/>
              </a:buClr>
              <a:buSzPct val="39285"/>
              <a:buFont typeface="Arial"/>
              <a:buNone/>
            </a:pPr>
            <a:r>
              <a:rPr lang="en-US" sz="2400" dirty="0">
                <a:solidFill>
                  <a:schemeClr val="tx1"/>
                </a:solidFill>
                <a:latin typeface="Times New Roman" panose="02020603050405020304" pitchFamily="18" charset="0"/>
                <a:ea typeface="Arial"/>
                <a:cs typeface="Times New Roman" panose="02020603050405020304" pitchFamily="18" charset="0"/>
                <a:sym typeface="Arial"/>
              </a:rPr>
              <a:t>Dr. Jerry </a:t>
            </a:r>
            <a:r>
              <a:rPr lang="en-US" sz="2400" dirty="0" smtClean="0">
                <a:solidFill>
                  <a:schemeClr val="tx1"/>
                </a:solidFill>
                <a:latin typeface="Times New Roman" panose="02020603050405020304" pitchFamily="18" charset="0"/>
                <a:ea typeface="Arial"/>
                <a:cs typeface="Times New Roman" panose="02020603050405020304" pitchFamily="18" charset="0"/>
                <a:sym typeface="Arial"/>
              </a:rPr>
              <a:t>Jones</a:t>
            </a:r>
            <a:endParaRPr lang="en-US" sz="2400" dirty="0">
              <a:solidFill>
                <a:schemeClr val="tx1"/>
              </a:solidFill>
              <a:latin typeface="Times New Roman" panose="02020603050405020304" pitchFamily="18" charset="0"/>
              <a:ea typeface="Arial"/>
              <a:cs typeface="Times New Roman" panose="02020603050405020304" pitchFamily="18" charset="0"/>
              <a:sym typeface="Arial"/>
            </a:endParaRPr>
          </a:p>
          <a:p>
            <a:pPr marL="0" lvl="0" indent="-69850" algn="ctr" rtl="0">
              <a:lnSpc>
                <a:spcPct val="80000"/>
              </a:lnSpc>
              <a:spcBef>
                <a:spcPts val="700"/>
              </a:spcBef>
              <a:buClr>
                <a:schemeClr val="dk1"/>
              </a:buClr>
              <a:buSzPct val="39285"/>
              <a:buFont typeface="Arial"/>
              <a:buNone/>
            </a:pPr>
            <a:r>
              <a:rPr lang="en-US" sz="2400" i="1" dirty="0">
                <a:solidFill>
                  <a:schemeClr val="tx1"/>
                </a:solidFill>
                <a:latin typeface="Times New Roman" panose="02020603050405020304" pitchFamily="18" charset="0"/>
                <a:ea typeface="Arial"/>
                <a:cs typeface="Times New Roman" panose="02020603050405020304" pitchFamily="18" charset="0"/>
                <a:sym typeface="Arial"/>
              </a:rPr>
              <a:t>Dissertation </a:t>
            </a:r>
            <a:r>
              <a:rPr lang="en-US" sz="2400" i="1" dirty="0" smtClean="0">
                <a:solidFill>
                  <a:schemeClr val="tx1"/>
                </a:solidFill>
                <a:latin typeface="Times New Roman" panose="02020603050405020304" pitchFamily="18" charset="0"/>
                <a:ea typeface="Arial"/>
                <a:cs typeface="Times New Roman" panose="02020603050405020304" pitchFamily="18" charset="0"/>
                <a:sym typeface="Arial"/>
              </a:rPr>
              <a:t>Committee </a:t>
            </a:r>
            <a:r>
              <a:rPr lang="en-US" sz="2400" i="1" dirty="0">
                <a:solidFill>
                  <a:schemeClr val="tx1"/>
                </a:solidFill>
                <a:latin typeface="Times New Roman" panose="02020603050405020304" pitchFamily="18" charset="0"/>
                <a:ea typeface="Arial"/>
                <a:cs typeface="Times New Roman" panose="02020603050405020304" pitchFamily="18" charset="0"/>
                <a:sym typeface="Arial"/>
              </a:rPr>
              <a:t>Member</a:t>
            </a:r>
          </a:p>
          <a:p>
            <a:pPr marL="0" lvl="0" indent="0" algn="ctr" rtl="0">
              <a:lnSpc>
                <a:spcPct val="80000"/>
              </a:lnSpc>
              <a:spcBef>
                <a:spcPts val="700"/>
              </a:spcBef>
              <a:buNone/>
            </a:pPr>
            <a:endParaRPr sz="2400" dirty="0">
              <a:solidFill>
                <a:schemeClr val="tx1"/>
              </a:solidFill>
              <a:latin typeface="Times New Roman" panose="02020603050405020304" pitchFamily="18" charset="0"/>
              <a:ea typeface="Arial"/>
              <a:cs typeface="Times New Roman" panose="02020603050405020304" pitchFamily="18" charset="0"/>
              <a:sym typeface="Arial"/>
            </a:endParaRPr>
          </a:p>
          <a:p>
            <a:pPr marL="0" lvl="0" indent="-69850" algn="ctr" rtl="0">
              <a:lnSpc>
                <a:spcPct val="80000"/>
              </a:lnSpc>
              <a:spcBef>
                <a:spcPts val="700"/>
              </a:spcBef>
              <a:buClr>
                <a:schemeClr val="dk1"/>
              </a:buClr>
              <a:buSzPct val="39285"/>
              <a:buFont typeface="Arial"/>
              <a:buNone/>
            </a:pPr>
            <a:r>
              <a:rPr lang="en-US" sz="2400" dirty="0">
                <a:solidFill>
                  <a:schemeClr val="tx1"/>
                </a:solidFill>
                <a:latin typeface="Times New Roman" panose="02020603050405020304" pitchFamily="18" charset="0"/>
                <a:ea typeface="Arial"/>
                <a:cs typeface="Times New Roman" panose="02020603050405020304" pitchFamily="18" charset="0"/>
                <a:sym typeface="Arial"/>
              </a:rPr>
              <a:t>Dr. Paris </a:t>
            </a:r>
            <a:r>
              <a:rPr lang="en-US" sz="2400" dirty="0" smtClean="0">
                <a:solidFill>
                  <a:schemeClr val="tx1"/>
                </a:solidFill>
                <a:latin typeface="Times New Roman" panose="02020603050405020304" pitchFamily="18" charset="0"/>
                <a:ea typeface="Arial"/>
                <a:cs typeface="Times New Roman" panose="02020603050405020304" pitchFamily="18" charset="0"/>
                <a:sym typeface="Arial"/>
              </a:rPr>
              <a:t>Jones</a:t>
            </a:r>
            <a:endParaRPr lang="en-US" sz="2400" dirty="0">
              <a:solidFill>
                <a:schemeClr val="tx1"/>
              </a:solidFill>
              <a:latin typeface="Times New Roman" panose="02020603050405020304" pitchFamily="18" charset="0"/>
              <a:ea typeface="Arial"/>
              <a:cs typeface="Times New Roman" panose="02020603050405020304" pitchFamily="18" charset="0"/>
              <a:sym typeface="Arial"/>
            </a:endParaRPr>
          </a:p>
          <a:p>
            <a:pPr marL="0" lvl="0" indent="-69850" algn="ctr" rtl="0">
              <a:lnSpc>
                <a:spcPct val="80000"/>
              </a:lnSpc>
              <a:spcBef>
                <a:spcPts val="700"/>
              </a:spcBef>
              <a:buClr>
                <a:schemeClr val="dk1"/>
              </a:buClr>
              <a:buSzPct val="39285"/>
              <a:buFont typeface="Arial"/>
              <a:buNone/>
            </a:pPr>
            <a:r>
              <a:rPr lang="en-US" sz="2400" i="1" dirty="0">
                <a:solidFill>
                  <a:schemeClr val="tx1"/>
                </a:solidFill>
                <a:latin typeface="Times New Roman" panose="02020603050405020304" pitchFamily="18" charset="0"/>
                <a:ea typeface="Arial"/>
                <a:cs typeface="Times New Roman" panose="02020603050405020304" pitchFamily="18" charset="0"/>
                <a:sym typeface="Arial"/>
              </a:rPr>
              <a:t>Dissertation </a:t>
            </a:r>
            <a:r>
              <a:rPr lang="en-US" sz="2400" i="1" dirty="0" smtClean="0">
                <a:solidFill>
                  <a:schemeClr val="tx1"/>
                </a:solidFill>
                <a:latin typeface="Times New Roman" panose="02020603050405020304" pitchFamily="18" charset="0"/>
                <a:ea typeface="Arial"/>
                <a:cs typeface="Times New Roman" panose="02020603050405020304" pitchFamily="18" charset="0"/>
                <a:sym typeface="Arial"/>
              </a:rPr>
              <a:t>Committee Member</a:t>
            </a:r>
          </a:p>
          <a:p>
            <a:pPr marL="0" lvl="0" indent="-69850" algn="ctr" rtl="0">
              <a:lnSpc>
                <a:spcPct val="80000"/>
              </a:lnSpc>
              <a:spcBef>
                <a:spcPts val="700"/>
              </a:spcBef>
              <a:buClr>
                <a:schemeClr val="dk1"/>
              </a:buClr>
              <a:buSzPct val="39285"/>
              <a:buFont typeface="Arial"/>
              <a:buNone/>
            </a:pPr>
            <a:endParaRPr lang="en-US" sz="2400" dirty="0" smtClean="0">
              <a:solidFill>
                <a:schemeClr val="tx1"/>
              </a:solidFill>
              <a:latin typeface="Times New Roman" panose="02020603050405020304" pitchFamily="18" charset="0"/>
              <a:ea typeface="Arial"/>
              <a:cs typeface="Times New Roman" panose="02020603050405020304" pitchFamily="18" charset="0"/>
              <a:sym typeface="Arial"/>
            </a:endParaRPr>
          </a:p>
          <a:p>
            <a:pPr marL="0" lvl="0" indent="-69850" algn="ctr" rtl="0">
              <a:lnSpc>
                <a:spcPct val="80000"/>
              </a:lnSpc>
              <a:spcBef>
                <a:spcPts val="700"/>
              </a:spcBef>
              <a:buClr>
                <a:schemeClr val="dk1"/>
              </a:buClr>
              <a:buSzPct val="39285"/>
              <a:buFont typeface="Arial"/>
              <a:buNone/>
            </a:pPr>
            <a:r>
              <a:rPr lang="en-US" sz="2400" dirty="0" smtClean="0">
                <a:solidFill>
                  <a:schemeClr val="tx1"/>
                </a:solidFill>
                <a:latin typeface="Times New Roman" panose="02020603050405020304" pitchFamily="18" charset="0"/>
                <a:ea typeface="Arial"/>
                <a:cs typeface="Times New Roman" panose="02020603050405020304" pitchFamily="18" charset="0"/>
                <a:sym typeface="Arial"/>
              </a:rPr>
              <a:t>Dr. Carolyn Spillers</a:t>
            </a:r>
          </a:p>
          <a:p>
            <a:pPr marL="0" lvl="0" indent="-69850" algn="ctr" rtl="0">
              <a:lnSpc>
                <a:spcPct val="80000"/>
              </a:lnSpc>
              <a:spcBef>
                <a:spcPts val="700"/>
              </a:spcBef>
              <a:buClr>
                <a:schemeClr val="dk1"/>
              </a:buClr>
              <a:buSzPct val="39285"/>
              <a:buFont typeface="Arial"/>
              <a:buNone/>
            </a:pPr>
            <a:r>
              <a:rPr lang="en-US" sz="2400" i="1" dirty="0" smtClean="0">
                <a:solidFill>
                  <a:schemeClr val="tx1"/>
                </a:solidFill>
                <a:latin typeface="Times New Roman" panose="02020603050405020304" pitchFamily="18" charset="0"/>
                <a:ea typeface="Arial"/>
                <a:cs typeface="Times New Roman" panose="02020603050405020304" pitchFamily="18" charset="0"/>
                <a:sym typeface="Arial"/>
              </a:rPr>
              <a:t>Dissertation Committee Member</a:t>
            </a:r>
            <a:endParaRPr lang="en-US" sz="2400" i="1" dirty="0">
              <a:solidFill>
                <a:schemeClr val="tx1"/>
              </a:solidFill>
              <a:latin typeface="Times New Roman" panose="02020603050405020304" pitchFamily="18" charset="0"/>
              <a:ea typeface="Arial"/>
              <a:cs typeface="Times New Roman" panose="02020603050405020304" pitchFamily="18" charset="0"/>
              <a:sym typeface="Arial"/>
            </a:endParaRPr>
          </a:p>
          <a:p>
            <a:pPr lvl="0">
              <a:spcBef>
                <a:spcPts val="0"/>
              </a:spcBef>
              <a:buNone/>
            </a:pPr>
            <a:endParaRPr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2</a:t>
            </a:fld>
            <a:endParaRPr lang="en-US" sz="1200" b="0" i="0" u="none" strike="noStrike" cap="none" dirty="0">
              <a:solidFill>
                <a:srgbClr val="888888"/>
              </a:solidFill>
              <a:latin typeface="Times New Roman"/>
              <a:ea typeface="Times New Roman"/>
              <a:cs typeface="Times New Roman"/>
              <a:sym typeface="Times New Roman"/>
            </a:endParaRP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0000"/>
                </a:solidFill>
                <a:latin typeface="Times New Roman"/>
                <a:cs typeface="Times New Roman"/>
              </a:rPr>
              <a:t>Research Question 1</a:t>
            </a:r>
            <a:endParaRPr lang="en-US" dirty="0">
              <a:solidFill>
                <a:srgbClr val="000000"/>
              </a:solidFill>
              <a:latin typeface="Times New Roman"/>
              <a:cs typeface="Times New Roman"/>
            </a:endParaRPr>
          </a:p>
        </p:txBody>
      </p:sp>
      <p:sp>
        <p:nvSpPr>
          <p:cNvPr id="3" name="Content Placeholder 2"/>
          <p:cNvSpPr>
            <a:spLocks noGrp="1"/>
          </p:cNvSpPr>
          <p:nvPr>
            <p:ph idx="1"/>
          </p:nvPr>
        </p:nvSpPr>
        <p:spPr/>
        <p:txBody>
          <a:bodyPr/>
          <a:lstStyle/>
          <a:p>
            <a:pPr lvl="0"/>
            <a:r>
              <a:rPr lang="en-US" sz="2400" dirty="0">
                <a:solidFill>
                  <a:schemeClr val="tx1"/>
                </a:solidFill>
                <a:latin typeface="Times New Roman"/>
                <a:cs typeface="Times New Roman"/>
              </a:rPr>
              <a:t>What </a:t>
            </a:r>
            <a:r>
              <a:rPr lang="en-US" sz="2400" dirty="0">
                <a:solidFill>
                  <a:srgbClr val="0000FF"/>
                </a:solidFill>
                <a:latin typeface="Times New Roman"/>
                <a:cs typeface="Times New Roman"/>
              </a:rPr>
              <a:t>strategies do administrators implement </a:t>
            </a:r>
            <a:r>
              <a:rPr lang="en-US" sz="2400" dirty="0">
                <a:solidFill>
                  <a:schemeClr val="tx1"/>
                </a:solidFill>
                <a:latin typeface="Times New Roman"/>
                <a:cs typeface="Times New Roman"/>
              </a:rPr>
              <a:t>for freshman transition programs in relation to academic achievement, classroom discipline, and student attendance?</a:t>
            </a:r>
          </a:p>
          <a:p>
            <a:endParaRPr lang="en-US" dirty="0"/>
          </a:p>
        </p:txBody>
      </p:sp>
      <p:sp>
        <p:nvSpPr>
          <p:cNvPr id="4" name="Slide Number Placeholder 3"/>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20</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8242799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889" y="2255689"/>
            <a:ext cx="8438444" cy="4261397"/>
          </a:xfrm>
        </p:spPr>
        <p:txBody>
          <a:bodyPr>
            <a:noAutofit/>
          </a:bodyPr>
          <a:lstStyle/>
          <a:p>
            <a:pPr marL="0" marR="0">
              <a:spcBef>
                <a:spcPts val="0"/>
              </a:spcBef>
              <a:spcAft>
                <a:spcPts val="0"/>
              </a:spcAft>
            </a:pPr>
            <a:r>
              <a:rPr lang="en-US" dirty="0" smtClean="0">
                <a:solidFill>
                  <a:srgbClr val="FF0000"/>
                </a:solidFill>
                <a:latin typeface="Times New Roman"/>
                <a:cs typeface="Times New Roman"/>
              </a:rPr>
              <a:t/>
            </a:r>
            <a:br>
              <a:rPr lang="en-US" dirty="0" smtClean="0">
                <a:solidFill>
                  <a:srgbClr val="FF0000"/>
                </a:solidFill>
                <a:latin typeface="Times New Roman"/>
                <a:cs typeface="Times New Roman"/>
              </a:rPr>
            </a:br>
            <a:r>
              <a:rPr lang="en-US" sz="2800" dirty="0" smtClean="0">
                <a:solidFill>
                  <a:schemeClr val="tx1"/>
                </a:solidFill>
                <a:ea typeface="ＭＳ 明朝"/>
                <a:cs typeface="Arial"/>
              </a:rPr>
              <a:t>Developing Mentoring Programs</a:t>
            </a:r>
            <a:r>
              <a:rPr lang="en-US" sz="2800" dirty="0">
                <a:solidFill>
                  <a:schemeClr val="tx1"/>
                </a:solidFill>
                <a:latin typeface="Cambria"/>
                <a:ea typeface="ＭＳ 明朝"/>
                <a:cs typeface="Times New Roman"/>
              </a:rPr>
              <a:t/>
            </a:r>
            <a:br>
              <a:rPr lang="en-US" sz="2800" dirty="0">
                <a:solidFill>
                  <a:schemeClr val="tx1"/>
                </a:solidFill>
                <a:latin typeface="Cambria"/>
                <a:ea typeface="ＭＳ 明朝"/>
                <a:cs typeface="Times New Roman"/>
              </a:rPr>
            </a:br>
            <a:r>
              <a:rPr lang="en-US" sz="2800" dirty="0" smtClean="0">
                <a:solidFill>
                  <a:schemeClr val="tx1"/>
                </a:solidFill>
                <a:latin typeface="Cambria"/>
                <a:ea typeface="ＭＳ 明朝"/>
                <a:cs typeface="Times New Roman"/>
              </a:rPr>
              <a:t>Implementing </a:t>
            </a:r>
            <a:r>
              <a:rPr lang="en-US" sz="2800" dirty="0" smtClean="0">
                <a:solidFill>
                  <a:schemeClr val="tx1"/>
                </a:solidFill>
                <a:ea typeface="ＭＳ 明朝"/>
                <a:cs typeface="Arial"/>
              </a:rPr>
              <a:t>Intervention Programs</a:t>
            </a:r>
            <a:r>
              <a:rPr lang="en-US" sz="2800" dirty="0">
                <a:solidFill>
                  <a:schemeClr val="tx1"/>
                </a:solidFill>
                <a:latin typeface="Cambria"/>
                <a:ea typeface="ＭＳ 明朝"/>
                <a:cs typeface="Times New Roman"/>
              </a:rPr>
              <a:t/>
            </a:r>
            <a:br>
              <a:rPr lang="en-US" sz="2800" dirty="0">
                <a:solidFill>
                  <a:schemeClr val="tx1"/>
                </a:solidFill>
                <a:latin typeface="Cambria"/>
                <a:ea typeface="ＭＳ 明朝"/>
                <a:cs typeface="Times New Roman"/>
              </a:rPr>
            </a:br>
            <a:r>
              <a:rPr lang="en-US" sz="2800" dirty="0" smtClean="0">
                <a:solidFill>
                  <a:schemeClr val="tx1"/>
                </a:solidFill>
                <a:latin typeface="Cambria"/>
                <a:ea typeface="ＭＳ 明朝"/>
                <a:cs typeface="Times New Roman"/>
              </a:rPr>
              <a:t>Preparing Students for </a:t>
            </a:r>
            <a:r>
              <a:rPr lang="en-US" sz="2800" dirty="0" smtClean="0">
                <a:solidFill>
                  <a:schemeClr val="tx1"/>
                </a:solidFill>
                <a:ea typeface="ＭＳ 明朝"/>
                <a:cs typeface="Arial"/>
              </a:rPr>
              <a:t>College </a:t>
            </a:r>
            <a:r>
              <a:rPr lang="en-US" sz="2800" dirty="0">
                <a:solidFill>
                  <a:schemeClr val="tx1"/>
                </a:solidFill>
                <a:ea typeface="ＭＳ 明朝"/>
                <a:cs typeface="Arial"/>
              </a:rPr>
              <a:t>and Career </a:t>
            </a:r>
            <a:r>
              <a:rPr lang="en-US" sz="2800" dirty="0" smtClean="0">
                <a:solidFill>
                  <a:schemeClr val="tx1"/>
                </a:solidFill>
                <a:ea typeface="ＭＳ 明朝"/>
                <a:cs typeface="Arial"/>
              </a:rPr>
              <a:t>Readiness</a:t>
            </a:r>
            <a:r>
              <a:rPr lang="en-US" sz="2800" dirty="0">
                <a:solidFill>
                  <a:schemeClr val="tx1"/>
                </a:solidFill>
                <a:latin typeface="Cambria"/>
                <a:ea typeface="ＭＳ 明朝"/>
                <a:cs typeface="Times New Roman"/>
              </a:rPr>
              <a:t/>
            </a:r>
            <a:br>
              <a:rPr lang="en-US" sz="2800" dirty="0">
                <a:solidFill>
                  <a:schemeClr val="tx1"/>
                </a:solidFill>
                <a:latin typeface="Cambria"/>
                <a:ea typeface="ＭＳ 明朝"/>
                <a:cs typeface="Times New Roman"/>
              </a:rPr>
            </a:br>
            <a:r>
              <a:rPr lang="en-US" sz="2800" dirty="0" smtClean="0">
                <a:solidFill>
                  <a:schemeClr val="tx1"/>
                </a:solidFill>
                <a:latin typeface="Cambria"/>
                <a:ea typeface="ＭＳ 明朝"/>
                <a:cs typeface="Times New Roman"/>
              </a:rPr>
              <a:t>Providing </a:t>
            </a:r>
            <a:r>
              <a:rPr lang="en-US" sz="2800" dirty="0" smtClean="0">
                <a:solidFill>
                  <a:schemeClr val="tx1"/>
                </a:solidFill>
                <a:ea typeface="ＭＳ 明朝"/>
                <a:cs typeface="Arial"/>
              </a:rPr>
              <a:t>Early </a:t>
            </a:r>
            <a:r>
              <a:rPr lang="en-US" sz="2800" dirty="0">
                <a:solidFill>
                  <a:schemeClr val="tx1"/>
                </a:solidFill>
                <a:ea typeface="ＭＳ 明朝"/>
                <a:cs typeface="Arial"/>
              </a:rPr>
              <a:t>Academic Warnings</a:t>
            </a:r>
            <a:r>
              <a:rPr lang="en-US" sz="2800" dirty="0">
                <a:solidFill>
                  <a:schemeClr val="tx1"/>
                </a:solidFill>
                <a:latin typeface="Cambria"/>
                <a:ea typeface="ＭＳ 明朝"/>
                <a:cs typeface="Times New Roman"/>
              </a:rPr>
              <a:t/>
            </a:r>
            <a:br>
              <a:rPr lang="en-US" sz="2800" dirty="0">
                <a:solidFill>
                  <a:schemeClr val="tx1"/>
                </a:solidFill>
                <a:latin typeface="Cambria"/>
                <a:ea typeface="ＭＳ 明朝"/>
                <a:cs typeface="Times New Roman"/>
              </a:rPr>
            </a:br>
            <a:r>
              <a:rPr lang="en-US" sz="2800" dirty="0" smtClean="0">
                <a:solidFill>
                  <a:schemeClr val="tx1"/>
                </a:solidFill>
                <a:latin typeface="Cambria"/>
                <a:ea typeface="ＭＳ 明朝"/>
                <a:cs typeface="Times New Roman"/>
              </a:rPr>
              <a:t>Creating </a:t>
            </a:r>
            <a:r>
              <a:rPr lang="en-US" sz="2800" dirty="0" smtClean="0">
                <a:solidFill>
                  <a:schemeClr val="tx1"/>
                </a:solidFill>
                <a:ea typeface="ＭＳ 明朝"/>
                <a:cs typeface="Arial"/>
              </a:rPr>
              <a:t>Small </a:t>
            </a:r>
            <a:r>
              <a:rPr lang="en-US" sz="2800" dirty="0">
                <a:solidFill>
                  <a:schemeClr val="tx1"/>
                </a:solidFill>
                <a:ea typeface="ＭＳ 明朝"/>
                <a:cs typeface="Arial"/>
              </a:rPr>
              <a:t>Learning Communities</a:t>
            </a:r>
            <a:r>
              <a:rPr lang="en-US" sz="2800" dirty="0">
                <a:solidFill>
                  <a:schemeClr val="tx1"/>
                </a:solidFill>
                <a:latin typeface="Cambria"/>
                <a:ea typeface="ＭＳ 明朝"/>
                <a:cs typeface="Times New Roman"/>
              </a:rPr>
              <a:t/>
            </a:r>
            <a:br>
              <a:rPr lang="en-US" sz="2800" dirty="0">
                <a:solidFill>
                  <a:schemeClr val="tx1"/>
                </a:solidFill>
                <a:latin typeface="Cambria"/>
                <a:ea typeface="ＭＳ 明朝"/>
                <a:cs typeface="Times New Roman"/>
              </a:rPr>
            </a:br>
            <a:r>
              <a:rPr lang="en-US" sz="2800" dirty="0" smtClean="0">
                <a:solidFill>
                  <a:schemeClr val="tx1"/>
                </a:solidFill>
                <a:ea typeface="ＭＳ 明朝"/>
                <a:cs typeface="Arial"/>
              </a:rPr>
              <a:t>Planning </a:t>
            </a:r>
            <a:r>
              <a:rPr lang="en-US" sz="2800" dirty="0">
                <a:solidFill>
                  <a:schemeClr val="tx1"/>
                </a:solidFill>
                <a:ea typeface="ＭＳ 明朝"/>
                <a:cs typeface="Arial"/>
              </a:rPr>
              <a:t>W</a:t>
            </a:r>
            <a:r>
              <a:rPr lang="en-US" sz="2800" dirty="0" smtClean="0">
                <a:solidFill>
                  <a:schemeClr val="tx1"/>
                </a:solidFill>
                <a:ea typeface="ＭＳ 明朝"/>
                <a:cs typeface="Arial"/>
              </a:rPr>
              <a:t>ith Flexibility</a:t>
            </a:r>
            <a:r>
              <a:rPr lang="en-US" sz="2800" dirty="0">
                <a:solidFill>
                  <a:schemeClr val="tx1"/>
                </a:solidFill>
                <a:latin typeface="Cambria"/>
                <a:ea typeface="ＭＳ 明朝"/>
                <a:cs typeface="Times New Roman"/>
              </a:rPr>
              <a:t/>
            </a:r>
            <a:br>
              <a:rPr lang="en-US" sz="2800" dirty="0">
                <a:solidFill>
                  <a:schemeClr val="tx1"/>
                </a:solidFill>
                <a:latin typeface="Cambria"/>
                <a:ea typeface="ＭＳ 明朝"/>
                <a:cs typeface="Times New Roman"/>
              </a:rPr>
            </a:br>
            <a:r>
              <a:rPr lang="en-US" sz="2800" dirty="0" smtClean="0">
                <a:solidFill>
                  <a:schemeClr val="tx1"/>
                </a:solidFill>
                <a:latin typeface="Cambria"/>
                <a:ea typeface="ＭＳ 明朝"/>
                <a:cs typeface="Times New Roman"/>
              </a:rPr>
              <a:t>Analyzing Student Data</a:t>
            </a:r>
            <a:r>
              <a:rPr lang="en-US" sz="2800" dirty="0">
                <a:solidFill>
                  <a:schemeClr val="tx1"/>
                </a:solidFill>
                <a:latin typeface="Cambria"/>
                <a:ea typeface="ＭＳ 明朝"/>
                <a:cs typeface="Times New Roman"/>
              </a:rPr>
              <a:t/>
            </a:r>
            <a:br>
              <a:rPr lang="en-US" sz="2800" dirty="0">
                <a:solidFill>
                  <a:schemeClr val="tx1"/>
                </a:solidFill>
                <a:latin typeface="Cambria"/>
                <a:ea typeface="ＭＳ 明朝"/>
                <a:cs typeface="Times New Roman"/>
              </a:rPr>
            </a:br>
            <a:r>
              <a:rPr lang="en-US" b="1" dirty="0">
                <a:solidFill>
                  <a:srgbClr val="0000FF"/>
                </a:solidFill>
                <a:latin typeface="Cambria"/>
                <a:ea typeface="ＭＳ 明朝"/>
                <a:cs typeface="Times New Roman"/>
              </a:rPr>
              <a:t/>
            </a:r>
            <a:br>
              <a:rPr lang="en-US" b="1" dirty="0">
                <a:solidFill>
                  <a:srgbClr val="0000FF"/>
                </a:solidFill>
                <a:latin typeface="Cambria"/>
                <a:ea typeface="ＭＳ 明朝"/>
                <a:cs typeface="Times New Roman"/>
              </a:rPr>
            </a:br>
            <a:endParaRPr lang="en-US" b="1" dirty="0">
              <a:solidFill>
                <a:srgbClr val="FF0000"/>
              </a:solidFill>
              <a:latin typeface="Times New Roman"/>
              <a:cs typeface="Times New Roman"/>
            </a:endParaRPr>
          </a:p>
        </p:txBody>
      </p:sp>
      <p:sp>
        <p:nvSpPr>
          <p:cNvPr id="3" name="TextBox 2"/>
          <p:cNvSpPr txBox="1"/>
          <p:nvPr/>
        </p:nvSpPr>
        <p:spPr>
          <a:xfrm>
            <a:off x="1562952" y="383213"/>
            <a:ext cx="5812811" cy="646331"/>
          </a:xfrm>
          <a:prstGeom prst="rect">
            <a:avLst/>
          </a:prstGeom>
          <a:noFill/>
        </p:spPr>
        <p:txBody>
          <a:bodyPr wrap="square" rtlCol="0">
            <a:spAutoFit/>
          </a:bodyPr>
          <a:lstStyle/>
          <a:p>
            <a:pPr algn="ctr"/>
            <a:r>
              <a:rPr lang="en-US" sz="3600" dirty="0" smtClean="0">
                <a:latin typeface="Times New Roman"/>
                <a:cs typeface="Times New Roman"/>
              </a:rPr>
              <a:t>Summary of Findings</a:t>
            </a:r>
            <a:endParaRPr lang="en-US" sz="3600" dirty="0">
              <a:latin typeface="Times New Roman"/>
              <a:cs typeface="Times New Roman"/>
            </a:endParaRPr>
          </a:p>
        </p:txBody>
      </p:sp>
      <p:sp>
        <p:nvSpPr>
          <p:cNvPr id="5" name="TextBox 4"/>
          <p:cNvSpPr txBox="1"/>
          <p:nvPr/>
        </p:nvSpPr>
        <p:spPr>
          <a:xfrm>
            <a:off x="515414" y="1252194"/>
            <a:ext cx="8191404" cy="1077218"/>
          </a:xfrm>
          <a:prstGeom prst="rect">
            <a:avLst/>
          </a:prstGeom>
          <a:noFill/>
        </p:spPr>
        <p:txBody>
          <a:bodyPr wrap="square" rtlCol="0">
            <a:spAutoFit/>
          </a:bodyPr>
          <a:lstStyle/>
          <a:p>
            <a:pPr algn="ctr"/>
            <a:r>
              <a:rPr lang="en-US" sz="3200" dirty="0" smtClean="0">
                <a:latin typeface="Times New Roman"/>
                <a:cs typeface="Times New Roman"/>
              </a:rPr>
              <a:t>Administrators’ Recurring </a:t>
            </a:r>
            <a:r>
              <a:rPr lang="en-US" sz="3200" dirty="0">
                <a:latin typeface="Times New Roman"/>
                <a:cs typeface="Times New Roman"/>
              </a:rPr>
              <a:t>Themes </a:t>
            </a:r>
            <a:endParaRPr lang="en-US" sz="3200" dirty="0" smtClean="0">
              <a:latin typeface="Times New Roman"/>
              <a:cs typeface="Times New Roman"/>
            </a:endParaRPr>
          </a:p>
          <a:p>
            <a:pPr algn="ctr"/>
            <a:r>
              <a:rPr lang="en-US" sz="3200" dirty="0" smtClean="0">
                <a:solidFill>
                  <a:srgbClr val="0000FF"/>
                </a:solidFill>
                <a:latin typeface="Times New Roman"/>
                <a:cs typeface="Times New Roman"/>
              </a:rPr>
              <a:t>(</a:t>
            </a:r>
            <a:r>
              <a:rPr lang="en-US" sz="3200" dirty="0">
                <a:solidFill>
                  <a:srgbClr val="0000FF"/>
                </a:solidFill>
                <a:latin typeface="Times New Roman"/>
                <a:cs typeface="Times New Roman"/>
              </a:rPr>
              <a:t>Strategies</a:t>
            </a:r>
            <a:r>
              <a:rPr lang="en-US" sz="3200" dirty="0" smtClean="0">
                <a:solidFill>
                  <a:srgbClr val="0000FF"/>
                </a:solidFill>
                <a:latin typeface="Times New Roman"/>
                <a:cs typeface="Times New Roman"/>
              </a:rPr>
              <a:t>) for </a:t>
            </a:r>
            <a:r>
              <a:rPr lang="en-US" sz="3200" dirty="0">
                <a:solidFill>
                  <a:srgbClr val="0000FF"/>
                </a:solidFill>
                <a:latin typeface="Times New Roman"/>
                <a:cs typeface="Times New Roman"/>
              </a:rPr>
              <a:t>Academic Achievement</a:t>
            </a:r>
            <a:endParaRPr lang="en-US" sz="3200" dirty="0">
              <a:solidFill>
                <a:srgbClr val="0000FF"/>
              </a:solidFill>
            </a:endParaRPr>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21</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9476632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269719"/>
            <a:ext cx="7406640" cy="694386"/>
          </a:xfrm>
        </p:spPr>
        <p:txBody>
          <a:bodyPr>
            <a:normAutofit/>
          </a:bodyPr>
          <a:lstStyle/>
          <a:p>
            <a:pPr algn="ctr"/>
            <a:r>
              <a:rPr lang="en-US" dirty="0" smtClean="0">
                <a:solidFill>
                  <a:schemeClr val="tx1"/>
                </a:solidFill>
                <a:latin typeface="Times New Roman" panose="02020603050405020304" pitchFamily="18" charset="0"/>
                <a:cs typeface="Times New Roman" panose="02020603050405020304" pitchFamily="18" charset="0"/>
              </a:rPr>
              <a:t>Developing Mentoring Programs</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280213" y="1017770"/>
            <a:ext cx="8577618" cy="5672525"/>
          </a:xfrm>
        </p:spPr>
        <p:txBody>
          <a:bodyPr>
            <a:noAutofit/>
          </a:bodyPr>
          <a:lstStyle/>
          <a:p>
            <a:pPr marL="34290" indent="0">
              <a:buNone/>
            </a:pPr>
            <a:r>
              <a:rPr lang="en-US" sz="2400" i="1" dirty="0">
                <a:solidFill>
                  <a:schemeClr val="tx1"/>
                </a:solidFill>
                <a:latin typeface="Times New Roman"/>
                <a:cs typeface="Times New Roman"/>
              </a:rPr>
              <a:t>The administrators shared with overwhelming response </a:t>
            </a:r>
            <a:r>
              <a:rPr lang="en-US" sz="2400" i="1" dirty="0" smtClean="0">
                <a:solidFill>
                  <a:srgbClr val="0000FF"/>
                </a:solidFill>
                <a:latin typeface="Times New Roman"/>
                <a:cs typeface="Times New Roman"/>
              </a:rPr>
              <a:t>that student </a:t>
            </a:r>
            <a:r>
              <a:rPr lang="en-US" sz="2400" i="1" dirty="0">
                <a:solidFill>
                  <a:srgbClr val="0000FF"/>
                </a:solidFill>
                <a:latin typeface="Times New Roman"/>
                <a:cs typeface="Times New Roman"/>
              </a:rPr>
              <a:t>mentoring</a:t>
            </a:r>
            <a:r>
              <a:rPr lang="en-US" sz="2400" i="1" dirty="0">
                <a:solidFill>
                  <a:schemeClr val="tx1"/>
                </a:solidFill>
                <a:latin typeface="Times New Roman"/>
                <a:cs typeface="Times New Roman"/>
              </a:rPr>
              <a:t> was the key factor to the success of their freshman transition programs.  </a:t>
            </a:r>
            <a:r>
              <a:rPr lang="en-US" sz="2400" i="1" dirty="0" smtClean="0">
                <a:solidFill>
                  <a:schemeClr val="tx1"/>
                </a:solidFill>
                <a:latin typeface="Times New Roman"/>
                <a:cs typeface="Times New Roman"/>
              </a:rPr>
              <a:t>This correlates with Cavell’s (2009) study that mentoring by upperclassman exhibited high levels of success.  </a:t>
            </a:r>
          </a:p>
          <a:p>
            <a:pPr marL="34290" indent="0">
              <a:buNone/>
            </a:pPr>
            <a:endParaRPr lang="en-US" sz="2400" dirty="0" smtClean="0">
              <a:solidFill>
                <a:schemeClr val="tx1"/>
              </a:solidFill>
              <a:latin typeface="Times New Roman"/>
              <a:cs typeface="Times New Roman"/>
            </a:endParaRPr>
          </a:p>
          <a:p>
            <a:pPr marL="34290" indent="0">
              <a:buNone/>
            </a:pPr>
            <a:r>
              <a:rPr lang="en-US" b="1" dirty="0" smtClean="0">
                <a:solidFill>
                  <a:schemeClr val="tx1"/>
                </a:solidFill>
                <a:latin typeface="Times New Roman"/>
                <a:cs typeface="Times New Roman"/>
              </a:rPr>
              <a:t>Administrator A1-1 replied</a:t>
            </a:r>
            <a:r>
              <a:rPr lang="en-US" b="1" dirty="0" smtClean="0">
                <a:solidFill>
                  <a:srgbClr val="000000"/>
                </a:solidFill>
                <a:latin typeface="Times New Roman"/>
                <a:cs typeface="Times New Roman"/>
              </a:rPr>
              <a:t>:</a:t>
            </a:r>
          </a:p>
          <a:p>
            <a:r>
              <a:rPr lang="en-US" dirty="0" smtClean="0">
                <a:solidFill>
                  <a:schemeClr val="tx1"/>
                </a:solidFill>
                <a:latin typeface="Times New Roman"/>
                <a:cs typeface="Times New Roman"/>
              </a:rPr>
              <a:t>I </a:t>
            </a:r>
            <a:r>
              <a:rPr lang="en-US" dirty="0">
                <a:solidFill>
                  <a:schemeClr val="tx1"/>
                </a:solidFill>
                <a:latin typeface="Times New Roman"/>
                <a:cs typeface="Times New Roman"/>
              </a:rPr>
              <a:t>would think that </a:t>
            </a:r>
            <a:r>
              <a:rPr lang="en-US" dirty="0">
                <a:solidFill>
                  <a:srgbClr val="0000FF"/>
                </a:solidFill>
                <a:latin typeface="Times New Roman"/>
                <a:cs typeface="Times New Roman"/>
              </a:rPr>
              <a:t>relationship building </a:t>
            </a:r>
            <a:r>
              <a:rPr lang="en-US" dirty="0">
                <a:solidFill>
                  <a:schemeClr val="tx1"/>
                </a:solidFill>
                <a:latin typeface="Times New Roman"/>
                <a:cs typeface="Times New Roman"/>
              </a:rPr>
              <a:t>through </a:t>
            </a:r>
            <a:r>
              <a:rPr lang="en-US" dirty="0">
                <a:solidFill>
                  <a:srgbClr val="0000FF"/>
                </a:solidFill>
                <a:latin typeface="Times New Roman"/>
                <a:cs typeface="Times New Roman"/>
              </a:rPr>
              <a:t>mentoring is huge </a:t>
            </a:r>
            <a:r>
              <a:rPr lang="en-US" dirty="0">
                <a:solidFill>
                  <a:schemeClr val="tx1"/>
                </a:solidFill>
                <a:latin typeface="Times New Roman"/>
                <a:cs typeface="Times New Roman"/>
              </a:rPr>
              <a:t>for us.  We are a large high school but we still are small enough for </a:t>
            </a:r>
            <a:r>
              <a:rPr lang="en-US" dirty="0">
                <a:solidFill>
                  <a:srgbClr val="0000FF"/>
                </a:solidFill>
                <a:latin typeface="Times New Roman"/>
                <a:cs typeface="Times New Roman"/>
              </a:rPr>
              <a:t>student </a:t>
            </a:r>
            <a:r>
              <a:rPr lang="en-US" dirty="0" smtClean="0">
                <a:solidFill>
                  <a:srgbClr val="0000FF"/>
                </a:solidFill>
                <a:latin typeface="Times New Roman"/>
                <a:cs typeface="Times New Roman"/>
              </a:rPr>
              <a:t>leaders, </a:t>
            </a:r>
            <a:r>
              <a:rPr lang="en-US" dirty="0">
                <a:solidFill>
                  <a:srgbClr val="0000FF"/>
                </a:solidFill>
                <a:latin typeface="Times New Roman"/>
                <a:cs typeface="Times New Roman"/>
              </a:rPr>
              <a:t>teachers, </a:t>
            </a:r>
            <a:r>
              <a:rPr lang="en-US" dirty="0" smtClean="0">
                <a:solidFill>
                  <a:srgbClr val="0000FF"/>
                </a:solidFill>
                <a:latin typeface="Times New Roman"/>
                <a:cs typeface="Times New Roman"/>
              </a:rPr>
              <a:t>counselors, </a:t>
            </a:r>
            <a:r>
              <a:rPr lang="en-US" dirty="0">
                <a:solidFill>
                  <a:srgbClr val="0000FF"/>
                </a:solidFill>
                <a:latin typeface="Times New Roman"/>
                <a:cs typeface="Times New Roman"/>
              </a:rPr>
              <a:t>and administration </a:t>
            </a:r>
            <a:r>
              <a:rPr lang="en-US" dirty="0">
                <a:solidFill>
                  <a:schemeClr val="tx1"/>
                </a:solidFill>
                <a:latin typeface="Times New Roman"/>
                <a:cs typeface="Times New Roman"/>
              </a:rPr>
              <a:t>to actually be able to get to know students specifically.</a:t>
            </a:r>
          </a:p>
          <a:p>
            <a:pPr marL="34290" indent="0">
              <a:buNone/>
            </a:pPr>
            <a:r>
              <a:rPr lang="en-US" b="1" dirty="0">
                <a:solidFill>
                  <a:srgbClr val="000000"/>
                </a:solidFill>
                <a:latin typeface="Times New Roman"/>
                <a:cs typeface="Times New Roman"/>
              </a:rPr>
              <a:t>Administrator </a:t>
            </a:r>
            <a:r>
              <a:rPr lang="en-US" b="1" dirty="0" smtClean="0">
                <a:solidFill>
                  <a:srgbClr val="000000"/>
                </a:solidFill>
                <a:latin typeface="Times New Roman"/>
                <a:cs typeface="Times New Roman"/>
              </a:rPr>
              <a:t>B2-</a:t>
            </a:r>
            <a:r>
              <a:rPr lang="en-US" b="1" dirty="0">
                <a:solidFill>
                  <a:srgbClr val="000000"/>
                </a:solidFill>
                <a:latin typeface="Times New Roman"/>
                <a:cs typeface="Times New Roman"/>
              </a:rPr>
              <a:t>1 added:</a:t>
            </a:r>
          </a:p>
          <a:p>
            <a:r>
              <a:rPr lang="en-US" dirty="0">
                <a:solidFill>
                  <a:schemeClr val="tx1"/>
                </a:solidFill>
                <a:latin typeface="Times New Roman"/>
                <a:cs typeface="Times New Roman"/>
              </a:rPr>
              <a:t>Students meet every nine weeks with </a:t>
            </a:r>
            <a:r>
              <a:rPr lang="en-US" dirty="0">
                <a:solidFill>
                  <a:srgbClr val="0000FF"/>
                </a:solidFill>
                <a:latin typeface="Times New Roman"/>
                <a:cs typeface="Times New Roman"/>
              </a:rPr>
              <a:t>community volunteers </a:t>
            </a:r>
            <a:r>
              <a:rPr lang="en-US" dirty="0">
                <a:solidFill>
                  <a:schemeClr val="tx1"/>
                </a:solidFill>
                <a:latin typeface="Times New Roman"/>
                <a:cs typeface="Times New Roman"/>
              </a:rPr>
              <a:t>to discuss their grades for that semester.  We call these “Freshman Report Card Conferences”.  Community volunteers include: </a:t>
            </a:r>
            <a:r>
              <a:rPr lang="en-US" dirty="0" smtClean="0">
                <a:solidFill>
                  <a:srgbClr val="FF0000"/>
                </a:solidFill>
                <a:latin typeface="Times New Roman"/>
                <a:cs typeface="Times New Roman"/>
              </a:rPr>
              <a:t>student leaders</a:t>
            </a:r>
            <a:r>
              <a:rPr lang="en-US" dirty="0" smtClean="0">
                <a:solidFill>
                  <a:schemeClr val="tx1"/>
                </a:solidFill>
                <a:latin typeface="Times New Roman"/>
                <a:cs typeface="Times New Roman"/>
              </a:rPr>
              <a:t>, </a:t>
            </a:r>
            <a:r>
              <a:rPr lang="en-US" dirty="0" smtClean="0">
                <a:solidFill>
                  <a:srgbClr val="0000FF"/>
                </a:solidFill>
                <a:latin typeface="Times New Roman"/>
                <a:cs typeface="Times New Roman"/>
              </a:rPr>
              <a:t>military </a:t>
            </a:r>
            <a:r>
              <a:rPr lang="en-US" dirty="0">
                <a:solidFill>
                  <a:srgbClr val="0000FF"/>
                </a:solidFill>
                <a:latin typeface="Times New Roman"/>
                <a:cs typeface="Times New Roman"/>
              </a:rPr>
              <a:t>personnel, business leaders, members of the local Chamber of Commerce, Boards of Education Members, and retirees</a:t>
            </a:r>
            <a:r>
              <a:rPr lang="en-US" dirty="0">
                <a:solidFill>
                  <a:schemeClr val="tx1"/>
                </a:solidFill>
                <a:latin typeface="Times New Roman"/>
                <a:cs typeface="Times New Roman"/>
              </a:rPr>
              <a:t>.  </a:t>
            </a:r>
            <a:endParaRPr lang="en-US" dirty="0">
              <a:latin typeface="Times New Roman"/>
              <a:cs typeface="Times New Roman"/>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22</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2321161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699" y="197554"/>
            <a:ext cx="8153189" cy="862471"/>
          </a:xfrm>
        </p:spPr>
        <p:txBody>
          <a:bodyPr/>
          <a:lstStyle/>
          <a:p>
            <a:pPr algn="ctr"/>
            <a:r>
              <a:rPr lang="en-US" dirty="0" smtClean="0">
                <a:solidFill>
                  <a:srgbClr val="000000"/>
                </a:solidFill>
                <a:latin typeface="Times New Roman" panose="02020603050405020304" pitchFamily="18" charset="0"/>
                <a:cs typeface="Times New Roman" panose="02020603050405020304" pitchFamily="18" charset="0"/>
              </a:rPr>
              <a:t>Implementing Intervention Programs</a:t>
            </a:r>
            <a:endParaRPr lang="en-US" dirty="0">
              <a:solidFill>
                <a:srgbClr val="000000"/>
              </a:solidFill>
            </a:endParaRPr>
          </a:p>
        </p:txBody>
      </p:sp>
      <p:sp>
        <p:nvSpPr>
          <p:cNvPr id="3" name="Content Placeholder 2"/>
          <p:cNvSpPr>
            <a:spLocks noGrp="1"/>
          </p:cNvSpPr>
          <p:nvPr>
            <p:ph idx="1"/>
          </p:nvPr>
        </p:nvSpPr>
        <p:spPr>
          <a:xfrm>
            <a:off x="339827" y="1073532"/>
            <a:ext cx="8370448" cy="5563097"/>
          </a:xfrm>
        </p:spPr>
        <p:txBody>
          <a:bodyPr>
            <a:normAutofit/>
          </a:bodyPr>
          <a:lstStyle/>
          <a:p>
            <a:pPr marL="34290" indent="0">
              <a:buNone/>
            </a:pPr>
            <a:r>
              <a:rPr lang="en-US" sz="2400" i="1" dirty="0">
                <a:solidFill>
                  <a:srgbClr val="000000"/>
                </a:solidFill>
                <a:latin typeface="Times New Roman"/>
                <a:cs typeface="Times New Roman"/>
              </a:rPr>
              <a:t>Administrators explained that intervention programs were tailored to meet a variety of </a:t>
            </a:r>
            <a:r>
              <a:rPr lang="en-US" sz="2400" i="1" dirty="0" smtClean="0">
                <a:solidFill>
                  <a:srgbClr val="000000"/>
                </a:solidFill>
                <a:latin typeface="Times New Roman"/>
                <a:cs typeface="Times New Roman"/>
              </a:rPr>
              <a:t>needs</a:t>
            </a:r>
            <a:r>
              <a:rPr lang="en-US" sz="2400" i="1" dirty="0">
                <a:solidFill>
                  <a:srgbClr val="000000"/>
                </a:solidFill>
                <a:latin typeface="Times New Roman"/>
                <a:cs typeface="Times New Roman"/>
              </a:rPr>
              <a:t>. This supports Karcher’s (2008) findings that suggest that there is an “additive” effect when mentoring is combined with other interventions</a:t>
            </a:r>
            <a:r>
              <a:rPr lang="en-US" sz="2400" dirty="0">
                <a:solidFill>
                  <a:srgbClr val="000000"/>
                </a:solidFill>
                <a:latin typeface="Times New Roman"/>
                <a:cs typeface="Times New Roman"/>
              </a:rPr>
              <a:t>.</a:t>
            </a:r>
          </a:p>
          <a:p>
            <a:endParaRPr lang="en-US" sz="2400" dirty="0" smtClean="0">
              <a:solidFill>
                <a:srgbClr val="000000"/>
              </a:solidFill>
              <a:latin typeface="Times New Roman"/>
              <a:cs typeface="Times New Roman"/>
            </a:endParaRPr>
          </a:p>
          <a:p>
            <a:pPr marL="34290" indent="0">
              <a:buNone/>
            </a:pPr>
            <a:r>
              <a:rPr lang="en-US" b="1" dirty="0" smtClean="0">
                <a:solidFill>
                  <a:srgbClr val="000000"/>
                </a:solidFill>
                <a:latin typeface="Times New Roman"/>
                <a:cs typeface="Times New Roman"/>
              </a:rPr>
              <a:t>Administrator </a:t>
            </a:r>
            <a:r>
              <a:rPr lang="en-US" b="1" dirty="0">
                <a:solidFill>
                  <a:srgbClr val="000000"/>
                </a:solidFill>
                <a:latin typeface="Times New Roman"/>
                <a:cs typeface="Times New Roman"/>
              </a:rPr>
              <a:t>B2-3 responded:</a:t>
            </a:r>
          </a:p>
          <a:p>
            <a:r>
              <a:rPr lang="en-US" dirty="0">
                <a:solidFill>
                  <a:srgbClr val="0000FF"/>
                </a:solidFill>
                <a:latin typeface="Times New Roman"/>
                <a:cs typeface="Times New Roman"/>
              </a:rPr>
              <a:t>Power Block is our intervention program</a:t>
            </a:r>
            <a:r>
              <a:rPr lang="en-US" dirty="0">
                <a:solidFill>
                  <a:srgbClr val="000000"/>
                </a:solidFill>
                <a:latin typeface="Times New Roman"/>
                <a:cs typeface="Times New Roman"/>
              </a:rPr>
              <a:t>. We use Power Block for </a:t>
            </a:r>
            <a:r>
              <a:rPr lang="en-US" dirty="0">
                <a:solidFill>
                  <a:srgbClr val="0000FF"/>
                </a:solidFill>
                <a:latin typeface="Times New Roman"/>
                <a:cs typeface="Times New Roman"/>
              </a:rPr>
              <a:t>tutoring, test corrections, advisory, mentoring, </a:t>
            </a:r>
            <a:r>
              <a:rPr lang="en-US" dirty="0">
                <a:solidFill>
                  <a:srgbClr val="000000"/>
                </a:solidFill>
                <a:latin typeface="Times New Roman"/>
                <a:cs typeface="Times New Roman"/>
              </a:rPr>
              <a:t>and for a time when students can meet with clubs and other organizations. </a:t>
            </a:r>
          </a:p>
          <a:p>
            <a:pPr marL="34290" indent="0">
              <a:buNone/>
            </a:pPr>
            <a:r>
              <a:rPr lang="en-US" b="1" dirty="0">
                <a:solidFill>
                  <a:schemeClr val="tx1"/>
                </a:solidFill>
                <a:latin typeface="Times New Roman"/>
                <a:cs typeface="Times New Roman"/>
              </a:rPr>
              <a:t>Administrator C5-6 shared:</a:t>
            </a:r>
          </a:p>
          <a:p>
            <a:r>
              <a:rPr lang="en-US" dirty="0">
                <a:solidFill>
                  <a:srgbClr val="0000FF"/>
                </a:solidFill>
                <a:latin typeface="Times New Roman"/>
                <a:cs typeface="Times New Roman"/>
              </a:rPr>
              <a:t>We’ve started something new </a:t>
            </a:r>
            <a:r>
              <a:rPr lang="en-US" dirty="0">
                <a:solidFill>
                  <a:srgbClr val="000000"/>
                </a:solidFill>
                <a:latin typeface="Times New Roman"/>
                <a:cs typeface="Times New Roman"/>
              </a:rPr>
              <a:t>for our ninth graders this year and it’s working well; we’re talking with them </a:t>
            </a:r>
            <a:r>
              <a:rPr lang="en-US" dirty="0" smtClean="0">
                <a:solidFill>
                  <a:srgbClr val="0000FF"/>
                </a:solidFill>
                <a:latin typeface="Times New Roman"/>
                <a:cs typeface="Times New Roman"/>
              </a:rPr>
              <a:t>(mentoring) </a:t>
            </a:r>
            <a:r>
              <a:rPr lang="en-US" dirty="0" smtClean="0">
                <a:solidFill>
                  <a:srgbClr val="000000"/>
                </a:solidFill>
                <a:latin typeface="Times New Roman"/>
                <a:cs typeface="Times New Roman"/>
              </a:rPr>
              <a:t>and </a:t>
            </a:r>
            <a:r>
              <a:rPr lang="en-US" dirty="0">
                <a:solidFill>
                  <a:srgbClr val="000000"/>
                </a:solidFill>
                <a:latin typeface="Times New Roman"/>
                <a:cs typeface="Times New Roman"/>
              </a:rPr>
              <a:t>finding out what they are interested in learning.  We take that and build on it by setting them up with the appropriate </a:t>
            </a:r>
            <a:r>
              <a:rPr lang="en-US" dirty="0">
                <a:solidFill>
                  <a:schemeClr val="tx1"/>
                </a:solidFill>
                <a:latin typeface="Times New Roman"/>
                <a:cs typeface="Times New Roman"/>
              </a:rPr>
              <a:t>classes that align with their </a:t>
            </a:r>
            <a:r>
              <a:rPr lang="en-US" dirty="0" smtClean="0">
                <a:solidFill>
                  <a:schemeClr val="tx1"/>
                </a:solidFill>
                <a:latin typeface="Times New Roman"/>
                <a:cs typeface="Times New Roman"/>
              </a:rPr>
              <a:t>interest. </a:t>
            </a:r>
            <a:r>
              <a:rPr lang="en-US" dirty="0">
                <a:solidFill>
                  <a:schemeClr val="tx1"/>
                </a:solidFill>
                <a:latin typeface="Times New Roman"/>
                <a:cs typeface="Times New Roman"/>
              </a:rPr>
              <a:t> </a:t>
            </a:r>
          </a:p>
          <a:p>
            <a:endParaRPr lang="en-US"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23</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7160777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8000" y="394938"/>
            <a:ext cx="8283222" cy="605052"/>
          </a:xfrm>
        </p:spPr>
        <p:txBody>
          <a:bodyPr>
            <a:normAutofit fontScale="90000"/>
          </a:bodyPr>
          <a:lstStyle/>
          <a:p>
            <a:pPr algn="ctr"/>
            <a:r>
              <a:rPr lang="en-US" dirty="0" smtClean="0">
                <a:solidFill>
                  <a:srgbClr val="000000"/>
                </a:solidFill>
                <a:latin typeface="Times New Roman" panose="02020603050405020304" pitchFamily="18" charset="0"/>
                <a:cs typeface="Times New Roman" panose="02020603050405020304" pitchFamily="18" charset="0"/>
              </a:rPr>
              <a:t>Preparing Students for College </a:t>
            </a:r>
            <a:br>
              <a:rPr lang="en-US" dirty="0" smtClean="0">
                <a:solidFill>
                  <a:srgbClr val="000000"/>
                </a:solidFill>
                <a:latin typeface="Times New Roman" panose="02020603050405020304" pitchFamily="18" charset="0"/>
                <a:cs typeface="Times New Roman" panose="02020603050405020304" pitchFamily="18" charset="0"/>
              </a:rPr>
            </a:br>
            <a:r>
              <a:rPr lang="en-US" dirty="0" smtClean="0">
                <a:solidFill>
                  <a:srgbClr val="000000"/>
                </a:solidFill>
                <a:latin typeface="Times New Roman" panose="02020603050405020304" pitchFamily="18" charset="0"/>
                <a:cs typeface="Times New Roman" panose="02020603050405020304" pitchFamily="18" charset="0"/>
              </a:rPr>
              <a:t>and Career Readiness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338504" y="1306646"/>
            <a:ext cx="8229600" cy="5708634"/>
          </a:xfrm>
        </p:spPr>
        <p:txBody>
          <a:bodyPr>
            <a:normAutofit/>
          </a:bodyPr>
          <a:lstStyle/>
          <a:p>
            <a:pPr marL="34290" indent="0">
              <a:buNone/>
            </a:pPr>
            <a:r>
              <a:rPr lang="en-US" i="1" dirty="0">
                <a:solidFill>
                  <a:schemeClr val="tx1"/>
                </a:solidFill>
                <a:latin typeface="Times New Roman"/>
                <a:cs typeface="Times New Roman"/>
              </a:rPr>
              <a:t>T</a:t>
            </a:r>
            <a:r>
              <a:rPr lang="en-US" i="1" dirty="0" smtClean="0">
                <a:solidFill>
                  <a:schemeClr val="tx1"/>
                </a:solidFill>
                <a:latin typeface="Times New Roman"/>
                <a:cs typeface="Times New Roman"/>
              </a:rPr>
              <a:t>he </a:t>
            </a:r>
            <a:r>
              <a:rPr lang="en-US" i="1" dirty="0">
                <a:solidFill>
                  <a:schemeClr val="tx1"/>
                </a:solidFill>
                <a:latin typeface="Times New Roman"/>
                <a:cs typeface="Times New Roman"/>
              </a:rPr>
              <a:t>administrators discussed the deliberate steps they took toward exposing and preparing </a:t>
            </a:r>
            <a:r>
              <a:rPr lang="en-US" i="1" dirty="0" smtClean="0">
                <a:solidFill>
                  <a:schemeClr val="tx1"/>
                </a:solidFill>
                <a:latin typeface="Times New Roman"/>
                <a:cs typeface="Times New Roman"/>
              </a:rPr>
              <a:t> </a:t>
            </a:r>
            <a:r>
              <a:rPr lang="en-US" i="1" dirty="0">
                <a:solidFill>
                  <a:schemeClr val="tx1"/>
                </a:solidFill>
                <a:latin typeface="Times New Roman"/>
                <a:cs typeface="Times New Roman"/>
              </a:rPr>
              <a:t>grade nine students for college and careers. This supports Cooper and Hayes’ (2005) model on developing a college-going </a:t>
            </a:r>
            <a:r>
              <a:rPr lang="en-US" i="1" dirty="0" smtClean="0">
                <a:solidFill>
                  <a:schemeClr val="tx1"/>
                </a:solidFill>
                <a:latin typeface="Times New Roman"/>
                <a:cs typeface="Times New Roman"/>
              </a:rPr>
              <a:t>culture.</a:t>
            </a:r>
          </a:p>
          <a:p>
            <a:pPr marL="34290" indent="0">
              <a:buNone/>
            </a:pPr>
            <a:r>
              <a:rPr lang="en-US" b="1" dirty="0">
                <a:solidFill>
                  <a:srgbClr val="000000"/>
                </a:solidFill>
                <a:latin typeface="Times New Roman"/>
                <a:cs typeface="Times New Roman"/>
              </a:rPr>
              <a:t>Administrator A1-1 added:</a:t>
            </a:r>
          </a:p>
          <a:p>
            <a:r>
              <a:rPr lang="en-US" dirty="0">
                <a:solidFill>
                  <a:srgbClr val="000000"/>
                </a:solidFill>
                <a:latin typeface="Times New Roman"/>
                <a:cs typeface="Times New Roman"/>
              </a:rPr>
              <a:t> It’s the pieces and parts that we are putting together in relation to intervention, connecting the dots through building relationships, and being very meticulous and specific about preparing our students </a:t>
            </a:r>
            <a:r>
              <a:rPr lang="en-US" dirty="0">
                <a:solidFill>
                  <a:srgbClr val="0000FF"/>
                </a:solidFill>
                <a:latin typeface="Times New Roman"/>
                <a:cs typeface="Times New Roman"/>
              </a:rPr>
              <a:t>for life after high school</a:t>
            </a:r>
            <a:r>
              <a:rPr lang="en-US" dirty="0">
                <a:solidFill>
                  <a:srgbClr val="000000"/>
                </a:solidFill>
                <a:latin typeface="Times New Roman"/>
                <a:cs typeface="Times New Roman"/>
              </a:rPr>
              <a:t>. “We’re not handling this by chance – it’s deliberate”.</a:t>
            </a:r>
          </a:p>
          <a:p>
            <a:pPr marL="34290" indent="0">
              <a:buNone/>
            </a:pPr>
            <a:r>
              <a:rPr lang="en-US" b="1" dirty="0">
                <a:solidFill>
                  <a:srgbClr val="000000"/>
                </a:solidFill>
                <a:latin typeface="Times New Roman"/>
                <a:cs typeface="Times New Roman"/>
              </a:rPr>
              <a:t>Administrator B2-2 said:</a:t>
            </a:r>
          </a:p>
          <a:p>
            <a:r>
              <a:rPr lang="en-US" dirty="0">
                <a:solidFill>
                  <a:srgbClr val="000000"/>
                </a:solidFill>
                <a:latin typeface="Times New Roman"/>
                <a:cs typeface="Times New Roman"/>
              </a:rPr>
              <a:t>I feel that the freshman transition program helps students understand the importance of the bigger picture in </a:t>
            </a:r>
            <a:r>
              <a:rPr lang="en-US" dirty="0">
                <a:solidFill>
                  <a:srgbClr val="0000FF"/>
                </a:solidFill>
                <a:latin typeface="Times New Roman"/>
                <a:cs typeface="Times New Roman"/>
              </a:rPr>
              <a:t>preparation for a career or college</a:t>
            </a:r>
            <a:r>
              <a:rPr lang="en-US" dirty="0">
                <a:solidFill>
                  <a:srgbClr val="000000"/>
                </a:solidFill>
                <a:latin typeface="Times New Roman"/>
                <a:cs typeface="Times New Roman"/>
              </a:rPr>
              <a:t>.   </a:t>
            </a:r>
          </a:p>
          <a:p>
            <a:pPr marL="34290" indent="0">
              <a:buNone/>
            </a:pPr>
            <a:r>
              <a:rPr lang="en-US" b="1" dirty="0">
                <a:solidFill>
                  <a:srgbClr val="000000"/>
                </a:solidFill>
                <a:latin typeface="Times New Roman"/>
                <a:cs typeface="Times New Roman"/>
              </a:rPr>
              <a:t>Administrator D6-7 responded:</a:t>
            </a:r>
          </a:p>
          <a:p>
            <a:r>
              <a:rPr lang="en-US" dirty="0">
                <a:solidFill>
                  <a:srgbClr val="000000"/>
                </a:solidFill>
                <a:latin typeface="Times New Roman"/>
                <a:cs typeface="Times New Roman"/>
              </a:rPr>
              <a:t>*</a:t>
            </a:r>
            <a:r>
              <a:rPr lang="en-US" dirty="0" smtClean="0">
                <a:solidFill>
                  <a:srgbClr val="000000"/>
                </a:solidFill>
                <a:latin typeface="Times New Roman"/>
                <a:cs typeface="Times New Roman"/>
              </a:rPr>
              <a:t>These </a:t>
            </a:r>
            <a:r>
              <a:rPr lang="en-US" dirty="0">
                <a:solidFill>
                  <a:srgbClr val="000000"/>
                </a:solidFill>
                <a:latin typeface="Times New Roman"/>
                <a:cs typeface="Times New Roman"/>
              </a:rPr>
              <a:t>students are lost when it comes to understanding how to go from </a:t>
            </a:r>
            <a:r>
              <a:rPr lang="en-US" dirty="0">
                <a:solidFill>
                  <a:srgbClr val="0000FF"/>
                </a:solidFill>
                <a:latin typeface="Times New Roman"/>
                <a:cs typeface="Times New Roman"/>
              </a:rPr>
              <a:t>high school to college</a:t>
            </a:r>
            <a:r>
              <a:rPr lang="en-US" dirty="0">
                <a:solidFill>
                  <a:srgbClr val="000000"/>
                </a:solidFill>
                <a:latin typeface="Times New Roman"/>
                <a:cs typeface="Times New Roman"/>
              </a:rPr>
              <a:t>.  So, our students are provided with the support of an additional on-site person that specifically works as a campus liaison from the </a:t>
            </a:r>
            <a:r>
              <a:rPr lang="en-US" dirty="0">
                <a:solidFill>
                  <a:srgbClr val="0000FF"/>
                </a:solidFill>
                <a:latin typeface="Times New Roman"/>
                <a:cs typeface="Times New Roman"/>
              </a:rPr>
              <a:t>Career to College Promise </a:t>
            </a:r>
            <a:r>
              <a:rPr lang="en-US" dirty="0">
                <a:solidFill>
                  <a:srgbClr val="000000"/>
                </a:solidFill>
                <a:latin typeface="Times New Roman"/>
                <a:cs typeface="Times New Roman"/>
              </a:rPr>
              <a:t>organization. </a:t>
            </a:r>
            <a:r>
              <a:rPr lang="en-US" dirty="0" smtClean="0">
                <a:solidFill>
                  <a:schemeClr val="tx1"/>
                </a:solidFill>
                <a:latin typeface="Times New Roman"/>
                <a:cs typeface="Times New Roman"/>
              </a:rPr>
              <a:t> </a:t>
            </a:r>
          </a:p>
          <a:p>
            <a:pPr marL="203200" indent="0">
              <a:buNone/>
            </a:pPr>
            <a:r>
              <a:rPr lang="en-US" dirty="0" smtClean="0"/>
              <a:t> </a:t>
            </a:r>
            <a:endParaRPr lang="en-US" sz="2000"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24</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572847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7424" y="260990"/>
            <a:ext cx="8796271" cy="1143000"/>
          </a:xfrm>
        </p:spPr>
        <p:txBody>
          <a:bodyPr>
            <a:normAutofit/>
          </a:bodyPr>
          <a:lstStyle/>
          <a:p>
            <a:pPr algn="ctr"/>
            <a:r>
              <a:rPr lang="en-US" dirty="0" smtClean="0">
                <a:solidFill>
                  <a:srgbClr val="000000"/>
                </a:solidFill>
                <a:latin typeface="Times New Roman" panose="02020603050405020304" pitchFamily="18" charset="0"/>
                <a:cs typeface="Times New Roman" panose="02020603050405020304" pitchFamily="18" charset="0"/>
              </a:rPr>
              <a:t>Analyzing Student Data</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427305" y="1305719"/>
            <a:ext cx="7834600" cy="5282233"/>
          </a:xfrm>
        </p:spPr>
        <p:txBody>
          <a:bodyPr>
            <a:normAutofit lnSpcReduction="10000"/>
          </a:bodyPr>
          <a:lstStyle/>
          <a:p>
            <a:pPr marL="34290" indent="0">
              <a:buNone/>
            </a:pPr>
            <a:r>
              <a:rPr lang="en-US" dirty="0">
                <a:solidFill>
                  <a:schemeClr val="tx1"/>
                </a:solidFill>
                <a:latin typeface="Times New Roman"/>
                <a:cs typeface="Times New Roman"/>
              </a:rPr>
              <a:t> </a:t>
            </a:r>
            <a:r>
              <a:rPr lang="en-US" i="1" dirty="0">
                <a:solidFill>
                  <a:schemeClr val="tx1"/>
                </a:solidFill>
                <a:latin typeface="Times New Roman"/>
                <a:cs typeface="Times New Roman"/>
              </a:rPr>
              <a:t>Throughout, administrators indicated that they were </a:t>
            </a:r>
            <a:r>
              <a:rPr lang="en-US" i="1" dirty="0" smtClean="0">
                <a:solidFill>
                  <a:schemeClr val="tx1"/>
                </a:solidFill>
                <a:latin typeface="Times New Roman"/>
                <a:cs typeface="Times New Roman"/>
              </a:rPr>
              <a:t>implementing strategies for  </a:t>
            </a:r>
            <a:r>
              <a:rPr lang="en-US" i="1" dirty="0">
                <a:solidFill>
                  <a:schemeClr val="tx1"/>
                </a:solidFill>
                <a:latin typeface="Times New Roman"/>
                <a:cs typeface="Times New Roman"/>
              </a:rPr>
              <a:t>data to drive instruction. This supports Entwistle and Horsey (1997) study that it is important for schools to utilize data collection specifically for monitoring students who have been held back a grade in the past as strategies for improving transition </a:t>
            </a:r>
            <a:r>
              <a:rPr lang="en-US" i="1" dirty="0" smtClean="0">
                <a:solidFill>
                  <a:schemeClr val="tx1"/>
                </a:solidFill>
                <a:latin typeface="Times New Roman"/>
                <a:cs typeface="Times New Roman"/>
              </a:rPr>
              <a:t>programs.</a:t>
            </a:r>
            <a:endParaRPr lang="en-US" i="1" dirty="0">
              <a:solidFill>
                <a:schemeClr val="tx1"/>
              </a:solidFill>
              <a:latin typeface="Times New Roman"/>
              <a:cs typeface="Times New Roman"/>
            </a:endParaRPr>
          </a:p>
          <a:p>
            <a:pPr marL="34290" indent="0">
              <a:buNone/>
            </a:pPr>
            <a:endParaRPr lang="en-US" i="1" dirty="0" smtClean="0"/>
          </a:p>
          <a:p>
            <a:pPr marL="34290" indent="0">
              <a:buNone/>
            </a:pPr>
            <a:r>
              <a:rPr lang="en-US" b="1" dirty="0" smtClean="0">
                <a:solidFill>
                  <a:schemeClr val="tx1"/>
                </a:solidFill>
                <a:latin typeface="Times New Roman"/>
                <a:cs typeface="Times New Roman"/>
              </a:rPr>
              <a:t>Administrator </a:t>
            </a:r>
            <a:r>
              <a:rPr lang="en-US" b="1" dirty="0">
                <a:solidFill>
                  <a:schemeClr val="tx1"/>
                </a:solidFill>
                <a:latin typeface="Times New Roman"/>
                <a:cs typeface="Times New Roman"/>
              </a:rPr>
              <a:t>A1-1 added:</a:t>
            </a:r>
          </a:p>
          <a:p>
            <a:r>
              <a:rPr lang="en-US" dirty="0">
                <a:solidFill>
                  <a:schemeClr val="tx1"/>
                </a:solidFill>
                <a:latin typeface="Times New Roman"/>
                <a:cs typeface="Times New Roman"/>
              </a:rPr>
              <a:t>We use </a:t>
            </a:r>
            <a:r>
              <a:rPr lang="en-US" dirty="0">
                <a:solidFill>
                  <a:srgbClr val="0000FF"/>
                </a:solidFill>
                <a:latin typeface="Times New Roman"/>
                <a:cs typeface="Times New Roman"/>
              </a:rPr>
              <a:t>student data</a:t>
            </a:r>
            <a:r>
              <a:rPr lang="en-US" dirty="0">
                <a:solidFill>
                  <a:schemeClr val="tx1"/>
                </a:solidFill>
                <a:latin typeface="Times New Roman"/>
                <a:cs typeface="Times New Roman"/>
              </a:rPr>
              <a:t> to know where a student is in terms of their reading and math literacy and then we strategically create their schedules. </a:t>
            </a:r>
            <a:endParaRPr lang="en-US" dirty="0" smtClean="0">
              <a:solidFill>
                <a:schemeClr val="tx1"/>
              </a:solidFill>
              <a:latin typeface="Times New Roman"/>
              <a:cs typeface="Times New Roman"/>
            </a:endParaRPr>
          </a:p>
          <a:p>
            <a:pPr marL="34290" indent="0">
              <a:buNone/>
            </a:pPr>
            <a:r>
              <a:rPr lang="en-US" dirty="0">
                <a:solidFill>
                  <a:schemeClr val="tx1"/>
                </a:solidFill>
                <a:latin typeface="Times New Roman"/>
                <a:cs typeface="Times New Roman"/>
              </a:rPr>
              <a:t> </a:t>
            </a:r>
            <a:r>
              <a:rPr lang="en-US" b="1" dirty="0">
                <a:solidFill>
                  <a:schemeClr val="tx1"/>
                </a:solidFill>
                <a:latin typeface="Times New Roman"/>
                <a:cs typeface="Times New Roman"/>
              </a:rPr>
              <a:t>Administrator B3-4 said:</a:t>
            </a:r>
          </a:p>
          <a:p>
            <a:r>
              <a:rPr lang="en-US" dirty="0">
                <a:solidFill>
                  <a:schemeClr val="tx1"/>
                </a:solidFill>
                <a:latin typeface="Times New Roman"/>
                <a:cs typeface="Times New Roman"/>
              </a:rPr>
              <a:t>We </a:t>
            </a:r>
            <a:r>
              <a:rPr lang="en-US" dirty="0">
                <a:solidFill>
                  <a:srgbClr val="0000FF"/>
                </a:solidFill>
                <a:latin typeface="Times New Roman"/>
                <a:cs typeface="Times New Roman"/>
              </a:rPr>
              <a:t>use data from the middle school </a:t>
            </a:r>
            <a:r>
              <a:rPr lang="en-US" dirty="0">
                <a:solidFill>
                  <a:schemeClr val="tx1"/>
                </a:solidFill>
                <a:latin typeface="Times New Roman"/>
                <a:cs typeface="Times New Roman"/>
              </a:rPr>
              <a:t>to place our ninth grade students for English.  </a:t>
            </a:r>
          </a:p>
          <a:p>
            <a:pPr marL="34290" indent="0">
              <a:buNone/>
            </a:pPr>
            <a:r>
              <a:rPr lang="en-US" b="1" dirty="0">
                <a:solidFill>
                  <a:schemeClr val="tx1"/>
                </a:solidFill>
                <a:latin typeface="Times New Roman"/>
                <a:cs typeface="Times New Roman"/>
              </a:rPr>
              <a:t>Administrator C4-5 indicated:</a:t>
            </a:r>
          </a:p>
          <a:p>
            <a:pPr marL="34290" indent="0">
              <a:buNone/>
            </a:pPr>
            <a:r>
              <a:rPr lang="en-US" dirty="0">
                <a:solidFill>
                  <a:schemeClr val="tx1"/>
                </a:solidFill>
                <a:latin typeface="Times New Roman"/>
                <a:cs typeface="Times New Roman"/>
              </a:rPr>
              <a:t> To place our students into our yearlong math class we base that on the previous </a:t>
            </a:r>
            <a:r>
              <a:rPr lang="en-US" dirty="0">
                <a:solidFill>
                  <a:srgbClr val="0000FF"/>
                </a:solidFill>
                <a:latin typeface="Times New Roman"/>
                <a:cs typeface="Times New Roman"/>
              </a:rPr>
              <a:t>EOC scores, EVAAS, benchmarks, and classroom teacher predictions</a:t>
            </a:r>
            <a:r>
              <a:rPr lang="en-US" dirty="0">
                <a:solidFill>
                  <a:schemeClr val="tx1"/>
                </a:solidFill>
                <a:latin typeface="Times New Roman"/>
                <a:cs typeface="Times New Roman"/>
              </a:rPr>
              <a:t>. </a:t>
            </a:r>
          </a:p>
          <a:p>
            <a:endParaRPr lang="en-US" dirty="0" smtClean="0">
              <a:solidFill>
                <a:schemeClr val="tx1"/>
              </a:solidFill>
              <a:latin typeface="Times New Roman"/>
              <a:cs typeface="Times New Roman"/>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25</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6422402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414" y="274637"/>
            <a:ext cx="9082585" cy="1143000"/>
          </a:xfrm>
        </p:spPr>
        <p:txBody>
          <a:bodyPr>
            <a:normAutofit/>
          </a:bodyPr>
          <a:lstStyle/>
          <a:p>
            <a:pPr algn="ctr"/>
            <a:r>
              <a:rPr lang="en-US" dirty="0" smtClean="0">
                <a:solidFill>
                  <a:srgbClr val="000000"/>
                </a:solidFill>
                <a:latin typeface="Times New Roman" panose="02020603050405020304" pitchFamily="18" charset="0"/>
                <a:cs typeface="Times New Roman" panose="02020603050405020304" pitchFamily="18" charset="0"/>
              </a:rPr>
              <a:t>Providing Early Academic Warnings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405685" y="1265349"/>
            <a:ext cx="8364828" cy="5418785"/>
          </a:xfrm>
        </p:spPr>
        <p:txBody>
          <a:bodyPr>
            <a:normAutofit/>
          </a:bodyPr>
          <a:lstStyle/>
          <a:p>
            <a:pPr marL="34290" indent="0">
              <a:buNone/>
            </a:pPr>
            <a:r>
              <a:rPr lang="en-US" i="1" dirty="0" smtClean="0">
                <a:solidFill>
                  <a:srgbClr val="000000"/>
                </a:solidFill>
                <a:latin typeface="Times New Roman"/>
                <a:cs typeface="Times New Roman"/>
              </a:rPr>
              <a:t>A </a:t>
            </a:r>
            <a:r>
              <a:rPr lang="en-US" i="1" dirty="0">
                <a:solidFill>
                  <a:srgbClr val="000000"/>
                </a:solidFill>
                <a:latin typeface="Times New Roman"/>
                <a:cs typeface="Times New Roman"/>
              </a:rPr>
              <a:t>main strategy </a:t>
            </a:r>
            <a:r>
              <a:rPr lang="en-US" i="1" dirty="0" smtClean="0">
                <a:solidFill>
                  <a:srgbClr val="000000"/>
                </a:solidFill>
                <a:latin typeface="Times New Roman"/>
                <a:cs typeface="Times New Roman"/>
              </a:rPr>
              <a:t>was identifying at-risk students so that they </a:t>
            </a:r>
            <a:r>
              <a:rPr lang="en-US" i="1" dirty="0">
                <a:solidFill>
                  <a:srgbClr val="000000"/>
                </a:solidFill>
                <a:latin typeface="Times New Roman"/>
                <a:cs typeface="Times New Roman"/>
              </a:rPr>
              <a:t>had time to make a turn around. </a:t>
            </a:r>
            <a:r>
              <a:rPr lang="en-US" i="1" dirty="0" smtClean="0">
                <a:solidFill>
                  <a:srgbClr val="000000"/>
                </a:solidFill>
                <a:latin typeface="Times New Roman"/>
                <a:cs typeface="Times New Roman"/>
              </a:rPr>
              <a:t>This supports Abbott and Fisher’s (2012) study that early academic warnings assist districts in placing at-risk students in appropriate intervention programs. PGCSDs (2014 ) reported that ABCs of EWS are attendance behavior and course performance.  </a:t>
            </a:r>
          </a:p>
          <a:p>
            <a:pPr marL="34290" indent="0">
              <a:buNone/>
            </a:pPr>
            <a:r>
              <a:rPr lang="en-US" dirty="0" smtClean="0">
                <a:solidFill>
                  <a:srgbClr val="000000"/>
                </a:solidFill>
                <a:latin typeface="Times New Roman"/>
                <a:cs typeface="Times New Roman"/>
              </a:rPr>
              <a:t> </a:t>
            </a:r>
            <a:r>
              <a:rPr lang="en-US" dirty="0">
                <a:solidFill>
                  <a:srgbClr val="000000"/>
                </a:solidFill>
                <a:latin typeface="Times New Roman"/>
                <a:cs typeface="Times New Roman"/>
              </a:rPr>
              <a:t>  </a:t>
            </a:r>
            <a:endParaRPr lang="en-US" dirty="0" smtClean="0">
              <a:solidFill>
                <a:srgbClr val="000000"/>
              </a:solidFill>
              <a:latin typeface="Times New Roman"/>
              <a:cs typeface="Times New Roman"/>
            </a:endParaRPr>
          </a:p>
          <a:p>
            <a:pPr marL="34290" indent="0">
              <a:buNone/>
            </a:pPr>
            <a:r>
              <a:rPr lang="en-US" b="1" dirty="0">
                <a:solidFill>
                  <a:srgbClr val="000000"/>
                </a:solidFill>
                <a:latin typeface="Times New Roman"/>
                <a:cs typeface="Times New Roman"/>
              </a:rPr>
              <a:t>Administrator </a:t>
            </a:r>
            <a:r>
              <a:rPr lang="en-US" b="1" dirty="0" smtClean="0">
                <a:solidFill>
                  <a:srgbClr val="000000"/>
                </a:solidFill>
                <a:latin typeface="Times New Roman"/>
                <a:cs typeface="Times New Roman"/>
              </a:rPr>
              <a:t>B2-</a:t>
            </a:r>
            <a:r>
              <a:rPr lang="en-US" b="1" dirty="0">
                <a:solidFill>
                  <a:srgbClr val="000000"/>
                </a:solidFill>
                <a:latin typeface="Times New Roman"/>
                <a:cs typeface="Times New Roman"/>
              </a:rPr>
              <a:t>2</a:t>
            </a:r>
            <a:r>
              <a:rPr lang="en-US" b="1" dirty="0" smtClean="0">
                <a:solidFill>
                  <a:srgbClr val="000000"/>
                </a:solidFill>
                <a:latin typeface="Times New Roman"/>
                <a:cs typeface="Times New Roman"/>
              </a:rPr>
              <a:t> </a:t>
            </a:r>
            <a:r>
              <a:rPr lang="en-US" b="1" dirty="0">
                <a:solidFill>
                  <a:srgbClr val="000000"/>
                </a:solidFill>
                <a:latin typeface="Times New Roman"/>
                <a:cs typeface="Times New Roman"/>
              </a:rPr>
              <a:t>replied:</a:t>
            </a:r>
          </a:p>
          <a:p>
            <a:r>
              <a:rPr lang="en-US" dirty="0">
                <a:solidFill>
                  <a:srgbClr val="000000"/>
                </a:solidFill>
                <a:latin typeface="Times New Roman"/>
                <a:cs typeface="Times New Roman"/>
              </a:rPr>
              <a:t> I think the </a:t>
            </a:r>
            <a:r>
              <a:rPr lang="en-US" dirty="0" smtClean="0">
                <a:solidFill>
                  <a:srgbClr val="000000"/>
                </a:solidFill>
                <a:latin typeface="Times New Roman"/>
                <a:cs typeface="Times New Roman"/>
              </a:rPr>
              <a:t>early awareness </a:t>
            </a:r>
            <a:r>
              <a:rPr lang="en-US" dirty="0">
                <a:solidFill>
                  <a:srgbClr val="000000"/>
                </a:solidFill>
                <a:latin typeface="Times New Roman"/>
                <a:cs typeface="Times New Roman"/>
              </a:rPr>
              <a:t>makes them </a:t>
            </a:r>
            <a:r>
              <a:rPr lang="en-US" dirty="0">
                <a:solidFill>
                  <a:srgbClr val="0000FF"/>
                </a:solidFill>
                <a:latin typeface="Times New Roman"/>
                <a:cs typeface="Times New Roman"/>
              </a:rPr>
              <a:t>change their attitude toward learning</a:t>
            </a:r>
            <a:r>
              <a:rPr lang="en-US" dirty="0">
                <a:solidFill>
                  <a:srgbClr val="000000"/>
                </a:solidFill>
                <a:latin typeface="Times New Roman"/>
                <a:cs typeface="Times New Roman"/>
              </a:rPr>
              <a:t>.  The more supported they feel; the more likely they are to improve their academic achievement.  </a:t>
            </a:r>
            <a:r>
              <a:rPr lang="en-US" dirty="0" smtClean="0">
                <a:solidFill>
                  <a:srgbClr val="000000"/>
                </a:solidFill>
                <a:latin typeface="Times New Roman"/>
                <a:cs typeface="Times New Roman"/>
              </a:rPr>
              <a:t>I feel the early awareness </a:t>
            </a:r>
            <a:r>
              <a:rPr lang="en-US" dirty="0">
                <a:solidFill>
                  <a:srgbClr val="000000"/>
                </a:solidFill>
                <a:latin typeface="Times New Roman"/>
                <a:cs typeface="Times New Roman"/>
              </a:rPr>
              <a:t>offers an additional layer of intervention.  </a:t>
            </a:r>
            <a:endParaRPr lang="en-US" dirty="0" smtClean="0">
              <a:solidFill>
                <a:srgbClr val="000000"/>
              </a:solidFill>
              <a:latin typeface="Times New Roman"/>
              <a:cs typeface="Times New Roman"/>
            </a:endParaRPr>
          </a:p>
          <a:p>
            <a:pPr marL="34290" indent="0">
              <a:buNone/>
            </a:pPr>
            <a:r>
              <a:rPr lang="en-US" b="1" dirty="0">
                <a:solidFill>
                  <a:srgbClr val="000000"/>
                </a:solidFill>
                <a:latin typeface="Times New Roman"/>
                <a:cs typeface="Times New Roman"/>
              </a:rPr>
              <a:t>Administrator C4-5 added:</a:t>
            </a:r>
          </a:p>
          <a:p>
            <a:r>
              <a:rPr lang="en-US" dirty="0">
                <a:solidFill>
                  <a:schemeClr val="tx1"/>
                </a:solidFill>
                <a:latin typeface="Times New Roman"/>
                <a:cs typeface="Times New Roman"/>
              </a:rPr>
              <a:t>During Power, ninth grade students are given opportunities to go back and </a:t>
            </a:r>
            <a:r>
              <a:rPr lang="en-US" dirty="0">
                <a:solidFill>
                  <a:srgbClr val="0000FF"/>
                </a:solidFill>
                <a:latin typeface="Times New Roman"/>
                <a:cs typeface="Times New Roman"/>
              </a:rPr>
              <a:t>make test corrections</a:t>
            </a:r>
            <a:r>
              <a:rPr lang="en-US" dirty="0">
                <a:latin typeface="Times New Roman"/>
                <a:cs typeface="Times New Roman"/>
              </a:rPr>
              <a:t>.  </a:t>
            </a:r>
            <a:r>
              <a:rPr lang="en-US" dirty="0">
                <a:solidFill>
                  <a:srgbClr val="000000"/>
                </a:solidFill>
                <a:latin typeface="Times New Roman"/>
                <a:cs typeface="Times New Roman"/>
              </a:rPr>
              <a:t>This gives students a chance to take responsibility for their own </a:t>
            </a:r>
            <a:r>
              <a:rPr lang="en-US" dirty="0" smtClean="0">
                <a:solidFill>
                  <a:srgbClr val="000000"/>
                </a:solidFill>
                <a:latin typeface="Times New Roman"/>
                <a:cs typeface="Times New Roman"/>
              </a:rPr>
              <a:t>learning </a:t>
            </a:r>
            <a:r>
              <a:rPr lang="en-US" dirty="0" smtClean="0">
                <a:solidFill>
                  <a:srgbClr val="0000FF"/>
                </a:solidFill>
                <a:latin typeface="Times New Roman"/>
                <a:cs typeface="Times New Roman"/>
              </a:rPr>
              <a:t>early in the semester</a:t>
            </a:r>
            <a:r>
              <a:rPr lang="en-US" dirty="0" smtClean="0">
                <a:solidFill>
                  <a:srgbClr val="000000"/>
                </a:solidFill>
                <a:latin typeface="Times New Roman"/>
                <a:cs typeface="Times New Roman"/>
              </a:rPr>
              <a:t>. </a:t>
            </a:r>
            <a:r>
              <a:rPr lang="en-US" dirty="0">
                <a:solidFill>
                  <a:srgbClr val="000000"/>
                </a:solidFill>
                <a:latin typeface="Times New Roman"/>
                <a:cs typeface="Times New Roman"/>
              </a:rPr>
              <a:t> There’s really </a:t>
            </a:r>
            <a:r>
              <a:rPr lang="en-US" dirty="0">
                <a:solidFill>
                  <a:srgbClr val="0000FF"/>
                </a:solidFill>
                <a:latin typeface="Times New Roman"/>
                <a:cs typeface="Times New Roman"/>
              </a:rPr>
              <a:t>no room for failure </a:t>
            </a:r>
            <a:r>
              <a:rPr lang="en-US" dirty="0">
                <a:solidFill>
                  <a:srgbClr val="000000"/>
                </a:solidFill>
                <a:latin typeface="Times New Roman"/>
                <a:cs typeface="Times New Roman"/>
              </a:rPr>
              <a:t>because if students need intervention or remediation </a:t>
            </a:r>
            <a:r>
              <a:rPr lang="en-US" dirty="0" smtClean="0">
                <a:solidFill>
                  <a:srgbClr val="000000"/>
                </a:solidFill>
                <a:latin typeface="Times New Roman"/>
                <a:cs typeface="Times New Roman"/>
              </a:rPr>
              <a:t>they need it </a:t>
            </a:r>
            <a:r>
              <a:rPr lang="en-US" dirty="0" smtClean="0">
                <a:solidFill>
                  <a:srgbClr val="0000FF"/>
                </a:solidFill>
                <a:latin typeface="Times New Roman"/>
                <a:cs typeface="Times New Roman"/>
              </a:rPr>
              <a:t>as soon as possible</a:t>
            </a:r>
            <a:r>
              <a:rPr lang="en-US" dirty="0" smtClean="0">
                <a:solidFill>
                  <a:srgbClr val="000000"/>
                </a:solidFill>
                <a:latin typeface="Times New Roman"/>
                <a:cs typeface="Times New Roman"/>
              </a:rPr>
              <a:t> and we </a:t>
            </a:r>
            <a:r>
              <a:rPr lang="en-US" dirty="0">
                <a:solidFill>
                  <a:srgbClr val="000000"/>
                </a:solidFill>
                <a:latin typeface="Times New Roman"/>
                <a:cs typeface="Times New Roman"/>
              </a:rPr>
              <a:t>Power as a resource that works to their advantage</a:t>
            </a:r>
            <a:r>
              <a:rPr lang="en-US" dirty="0">
                <a:latin typeface="Times New Roman"/>
                <a:cs typeface="Times New Roman"/>
              </a:rPr>
              <a:t>.</a:t>
            </a:r>
          </a:p>
          <a:p>
            <a:endParaRPr lang="en-US" dirty="0">
              <a:solidFill>
                <a:srgbClr val="000000"/>
              </a:solidFill>
              <a:latin typeface="Times New Roman"/>
              <a:cs typeface="Times New Roman"/>
            </a:endParaRPr>
          </a:p>
          <a:p>
            <a:endParaRPr lang="en-US" sz="2300"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26</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9792711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7"/>
            <a:ext cx="8229600" cy="694354"/>
          </a:xfrm>
        </p:spPr>
        <p:txBody>
          <a:bodyPr>
            <a:normAutofit/>
          </a:bodyPr>
          <a:lstStyle/>
          <a:p>
            <a:pPr algn="ctr"/>
            <a:r>
              <a:rPr lang="en-US" dirty="0" smtClean="0">
                <a:solidFill>
                  <a:srgbClr val="000000"/>
                </a:solidFill>
                <a:latin typeface="Times New Roman" panose="02020603050405020304" pitchFamily="18" charset="0"/>
                <a:cs typeface="Times New Roman" panose="02020603050405020304" pitchFamily="18" charset="0"/>
              </a:rPr>
              <a:t>Creating Small Learning Communities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191070" y="1214449"/>
            <a:ext cx="8952930" cy="6291617"/>
          </a:xfrm>
        </p:spPr>
        <p:txBody>
          <a:bodyPr>
            <a:normAutofit/>
          </a:bodyPr>
          <a:lstStyle/>
          <a:p>
            <a:pPr marL="34290" indent="0">
              <a:buNone/>
            </a:pPr>
            <a:r>
              <a:rPr lang="en-US" i="1" dirty="0">
                <a:solidFill>
                  <a:srgbClr val="000000"/>
                </a:solidFill>
                <a:latin typeface="Times New Roman"/>
                <a:cs typeface="Times New Roman"/>
              </a:rPr>
              <a:t>Administrators </a:t>
            </a:r>
            <a:r>
              <a:rPr lang="en-US" i="1" dirty="0" smtClean="0">
                <a:solidFill>
                  <a:srgbClr val="000000"/>
                </a:solidFill>
                <a:latin typeface="Times New Roman"/>
                <a:cs typeface="Times New Roman"/>
              </a:rPr>
              <a:t>expressed </a:t>
            </a:r>
            <a:r>
              <a:rPr lang="en-US" i="1" dirty="0">
                <a:solidFill>
                  <a:srgbClr val="000000"/>
                </a:solidFill>
                <a:latin typeface="Times New Roman"/>
                <a:cs typeface="Times New Roman"/>
              </a:rPr>
              <a:t>the </a:t>
            </a:r>
            <a:r>
              <a:rPr lang="en-US" i="1" dirty="0" smtClean="0">
                <a:solidFill>
                  <a:srgbClr val="000000"/>
                </a:solidFill>
                <a:latin typeface="Times New Roman"/>
                <a:cs typeface="Times New Roman"/>
              </a:rPr>
              <a:t>need to retain SLC for </a:t>
            </a:r>
            <a:r>
              <a:rPr lang="en-US" i="1" dirty="0">
                <a:solidFill>
                  <a:srgbClr val="000000"/>
                </a:solidFill>
                <a:latin typeface="Times New Roman"/>
                <a:cs typeface="Times New Roman"/>
              </a:rPr>
              <a:t>team building, mastering concepts, remediation, and even socializing. This correlates with </a:t>
            </a:r>
            <a:r>
              <a:rPr lang="en-US" i="1" dirty="0" smtClean="0">
                <a:solidFill>
                  <a:srgbClr val="000000"/>
                </a:solidFill>
                <a:latin typeface="Times New Roman"/>
                <a:cs typeface="Times New Roman"/>
              </a:rPr>
              <a:t>NCDPI (2008) study that authentic learning experiences like SLC are primary elements of effective transitioning. </a:t>
            </a:r>
          </a:p>
          <a:p>
            <a:pPr marL="34290" indent="0">
              <a:buNone/>
            </a:pPr>
            <a:endParaRPr lang="en-US" dirty="0">
              <a:solidFill>
                <a:schemeClr val="tx1"/>
              </a:solidFill>
            </a:endParaRPr>
          </a:p>
          <a:p>
            <a:pPr marL="34290" indent="0">
              <a:buNone/>
            </a:pPr>
            <a:r>
              <a:rPr lang="en-US" b="1" dirty="0">
                <a:solidFill>
                  <a:schemeClr val="tx1"/>
                </a:solidFill>
                <a:latin typeface="Times New Roman"/>
                <a:cs typeface="Times New Roman"/>
              </a:rPr>
              <a:t>Administrator </a:t>
            </a:r>
            <a:r>
              <a:rPr lang="en-US" b="1" dirty="0" smtClean="0">
                <a:solidFill>
                  <a:schemeClr val="tx1"/>
                </a:solidFill>
                <a:latin typeface="Times New Roman"/>
                <a:cs typeface="Times New Roman"/>
              </a:rPr>
              <a:t>B2-2 </a:t>
            </a:r>
            <a:r>
              <a:rPr lang="en-US" b="1" dirty="0">
                <a:solidFill>
                  <a:schemeClr val="tx1"/>
                </a:solidFill>
                <a:latin typeface="Times New Roman"/>
                <a:cs typeface="Times New Roman"/>
              </a:rPr>
              <a:t>said:</a:t>
            </a:r>
          </a:p>
          <a:p>
            <a:r>
              <a:rPr lang="en-US" dirty="0">
                <a:solidFill>
                  <a:srgbClr val="000000"/>
                </a:solidFill>
                <a:latin typeface="Times New Roman"/>
                <a:cs typeface="Times New Roman"/>
              </a:rPr>
              <a:t>Teachers that work specifically with our ninth grade students in </a:t>
            </a:r>
            <a:r>
              <a:rPr lang="en-US" dirty="0" smtClean="0">
                <a:solidFill>
                  <a:srgbClr val="000000"/>
                </a:solidFill>
                <a:latin typeface="Times New Roman"/>
                <a:cs typeface="Times New Roman"/>
              </a:rPr>
              <a:t>even </a:t>
            </a:r>
            <a:r>
              <a:rPr lang="en-US" dirty="0" smtClean="0">
                <a:solidFill>
                  <a:srgbClr val="0000FF"/>
                </a:solidFill>
                <a:latin typeface="Times New Roman"/>
                <a:cs typeface="Times New Roman"/>
              </a:rPr>
              <a:t>smaller groups within the </a:t>
            </a:r>
            <a:r>
              <a:rPr lang="en-US" dirty="0">
                <a:solidFill>
                  <a:srgbClr val="0000FF"/>
                </a:solidFill>
                <a:latin typeface="Times New Roman"/>
                <a:cs typeface="Times New Roman"/>
              </a:rPr>
              <a:t>freshman transition</a:t>
            </a:r>
            <a:r>
              <a:rPr lang="en-US" dirty="0">
                <a:solidFill>
                  <a:srgbClr val="000000"/>
                </a:solidFill>
                <a:latin typeface="Times New Roman"/>
                <a:cs typeface="Times New Roman"/>
              </a:rPr>
              <a:t> program </a:t>
            </a:r>
            <a:r>
              <a:rPr lang="en-US" dirty="0" smtClean="0">
                <a:solidFill>
                  <a:srgbClr val="000000"/>
                </a:solidFill>
                <a:latin typeface="Times New Roman"/>
                <a:cs typeface="Times New Roman"/>
              </a:rPr>
              <a:t>and are </a:t>
            </a:r>
            <a:r>
              <a:rPr lang="en-US" dirty="0">
                <a:solidFill>
                  <a:srgbClr val="000000"/>
                </a:solidFill>
                <a:latin typeface="Times New Roman"/>
                <a:cs typeface="Times New Roman"/>
              </a:rPr>
              <a:t>able to choose the modules from the transitional program curriculum that they feel best fit the needs of the population of students in their class. </a:t>
            </a:r>
            <a:endParaRPr lang="en-US" dirty="0" smtClean="0">
              <a:solidFill>
                <a:schemeClr val="tx1"/>
              </a:solidFill>
              <a:latin typeface="Times New Roman"/>
              <a:cs typeface="Times New Roman"/>
            </a:endParaRPr>
          </a:p>
          <a:p>
            <a:pPr marL="34290" indent="0">
              <a:buNone/>
            </a:pPr>
            <a:r>
              <a:rPr lang="en-US" dirty="0">
                <a:solidFill>
                  <a:srgbClr val="000000"/>
                </a:solidFill>
                <a:latin typeface="Times New Roman"/>
                <a:cs typeface="Times New Roman"/>
              </a:rPr>
              <a:t> </a:t>
            </a:r>
            <a:r>
              <a:rPr lang="en-US" b="1" dirty="0">
                <a:solidFill>
                  <a:srgbClr val="000000"/>
                </a:solidFill>
                <a:latin typeface="Times New Roman"/>
                <a:cs typeface="Times New Roman"/>
              </a:rPr>
              <a:t>Administrator B2-3 added:</a:t>
            </a:r>
          </a:p>
          <a:p>
            <a:r>
              <a:rPr lang="en-US" dirty="0">
                <a:solidFill>
                  <a:srgbClr val="000000"/>
                </a:solidFill>
                <a:latin typeface="Times New Roman"/>
                <a:cs typeface="Times New Roman"/>
              </a:rPr>
              <a:t>Our ninth grade students return to their teachers for tutoring during Power Block</a:t>
            </a:r>
            <a:r>
              <a:rPr lang="en-US" dirty="0" smtClean="0">
                <a:solidFill>
                  <a:srgbClr val="000000"/>
                </a:solidFill>
                <a:latin typeface="Times New Roman"/>
                <a:cs typeface="Times New Roman"/>
              </a:rPr>
              <a:t>. They break off </a:t>
            </a:r>
            <a:r>
              <a:rPr lang="en-US" dirty="0" smtClean="0">
                <a:solidFill>
                  <a:srgbClr val="0000FF"/>
                </a:solidFill>
                <a:latin typeface="Times New Roman"/>
                <a:cs typeface="Times New Roman"/>
              </a:rPr>
              <a:t>to even smaller groups</a:t>
            </a:r>
            <a:r>
              <a:rPr lang="en-US" dirty="0" smtClean="0">
                <a:solidFill>
                  <a:srgbClr val="000000"/>
                </a:solidFill>
                <a:latin typeface="Times New Roman"/>
                <a:cs typeface="Times New Roman"/>
              </a:rPr>
              <a:t>. </a:t>
            </a:r>
            <a:r>
              <a:rPr lang="en-US" dirty="0">
                <a:solidFill>
                  <a:srgbClr val="000000"/>
                </a:solidFill>
                <a:latin typeface="Times New Roman"/>
                <a:cs typeface="Times New Roman"/>
              </a:rPr>
              <a:t> They have extended time in each subject area and receive additional attention from their teachers in their areas of need.  </a:t>
            </a:r>
            <a:endParaRPr lang="en-US" sz="2000" dirty="0">
              <a:latin typeface="Times New Roman"/>
              <a:cs typeface="Times New Roman"/>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27</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0581753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09771" y="182273"/>
            <a:ext cx="7831256" cy="1356360"/>
          </a:xfrm>
        </p:spPr>
        <p:txBody>
          <a:bodyPr/>
          <a:lstStyle/>
          <a:p>
            <a:pPr algn="ctr"/>
            <a:r>
              <a:rPr lang="en-US" dirty="0" smtClean="0">
                <a:solidFill>
                  <a:srgbClr val="000000"/>
                </a:solidFill>
                <a:latin typeface="Times New Roman" panose="02020603050405020304" pitchFamily="18" charset="0"/>
                <a:cs typeface="Times New Roman" panose="02020603050405020304" pitchFamily="18" charset="0"/>
              </a:rPr>
              <a:t>Planning With Flexibility</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214627" y="1305719"/>
            <a:ext cx="8620847" cy="5062583"/>
          </a:xfrm>
        </p:spPr>
        <p:txBody>
          <a:bodyPr>
            <a:normAutofit/>
          </a:bodyPr>
          <a:lstStyle/>
          <a:p>
            <a:pPr marL="203200" indent="0">
              <a:buNone/>
            </a:pPr>
            <a:r>
              <a:rPr lang="en-US" i="1" dirty="0">
                <a:solidFill>
                  <a:schemeClr val="tx1"/>
                </a:solidFill>
                <a:latin typeface="Times New Roman"/>
                <a:cs typeface="Times New Roman"/>
              </a:rPr>
              <a:t>Administrators shared that </a:t>
            </a:r>
            <a:r>
              <a:rPr lang="en-US" i="1" dirty="0" smtClean="0">
                <a:solidFill>
                  <a:schemeClr val="tx1"/>
                </a:solidFill>
                <a:latin typeface="Times New Roman"/>
                <a:cs typeface="Times New Roman"/>
              </a:rPr>
              <a:t>flexibility in the daily schedule </a:t>
            </a:r>
            <a:r>
              <a:rPr lang="en-US" i="1" dirty="0">
                <a:solidFill>
                  <a:schemeClr val="tx1"/>
                </a:solidFill>
                <a:latin typeface="Times New Roman"/>
                <a:cs typeface="Times New Roman"/>
              </a:rPr>
              <a:t>contributed to a successful freshman transition program. </a:t>
            </a:r>
            <a:r>
              <a:rPr lang="en-US" i="1" dirty="0" smtClean="0">
                <a:solidFill>
                  <a:schemeClr val="tx1"/>
                </a:solidFill>
                <a:latin typeface="Times New Roman"/>
                <a:cs typeface="Times New Roman"/>
              </a:rPr>
              <a:t>This correlates with Gruber &amp; Onwuegbuzie</a:t>
            </a:r>
            <a:r>
              <a:rPr lang="en-US" i="1" dirty="0">
                <a:solidFill>
                  <a:schemeClr val="tx1"/>
                </a:solidFill>
                <a:latin typeface="Times New Roman"/>
                <a:cs typeface="Times New Roman"/>
              </a:rPr>
              <a:t> </a:t>
            </a:r>
            <a:r>
              <a:rPr lang="en-US" i="1" dirty="0" smtClean="0">
                <a:solidFill>
                  <a:schemeClr val="tx1"/>
                </a:solidFill>
                <a:latin typeface="Times New Roman"/>
                <a:cs typeface="Times New Roman"/>
              </a:rPr>
              <a:t>(2001) findings that </a:t>
            </a:r>
            <a:r>
              <a:rPr lang="en-US" i="1" dirty="0">
                <a:solidFill>
                  <a:schemeClr val="tx1"/>
                </a:solidFill>
                <a:latin typeface="Times New Roman"/>
                <a:cs typeface="Times New Roman"/>
              </a:rPr>
              <a:t>administrators agreed that the purpose of providing flexibility was to improve the academic achievement of students who attended freshman transition programs. </a:t>
            </a:r>
            <a:r>
              <a:rPr lang="en-US" i="1" dirty="0" smtClean="0">
                <a:solidFill>
                  <a:schemeClr val="tx1"/>
                </a:solidFill>
                <a:latin typeface="Times New Roman"/>
                <a:cs typeface="Times New Roman"/>
              </a:rPr>
              <a:t>NCDPI (2008) Personalization piece. </a:t>
            </a:r>
          </a:p>
          <a:p>
            <a:pPr marL="203200" indent="0">
              <a:buNone/>
            </a:pPr>
            <a:endParaRPr lang="en-US" i="1" dirty="0">
              <a:solidFill>
                <a:schemeClr val="tx1"/>
              </a:solidFill>
              <a:latin typeface="Times New Roman"/>
              <a:cs typeface="Times New Roman"/>
            </a:endParaRPr>
          </a:p>
          <a:p>
            <a:pPr marL="34290" indent="0">
              <a:buNone/>
            </a:pPr>
            <a:r>
              <a:rPr lang="en-US" b="1" dirty="0">
                <a:solidFill>
                  <a:srgbClr val="000000"/>
                </a:solidFill>
                <a:latin typeface="Times New Roman"/>
                <a:cs typeface="Times New Roman"/>
              </a:rPr>
              <a:t>Administrator A1-1 shared:</a:t>
            </a:r>
          </a:p>
          <a:p>
            <a:r>
              <a:rPr lang="en-US" dirty="0">
                <a:solidFill>
                  <a:srgbClr val="000000"/>
                </a:solidFill>
                <a:latin typeface="Times New Roman"/>
                <a:cs typeface="Times New Roman"/>
              </a:rPr>
              <a:t>We’re a school that is implementing a generalized state character education program during our </a:t>
            </a:r>
            <a:r>
              <a:rPr lang="en-US" dirty="0">
                <a:solidFill>
                  <a:srgbClr val="0000FF"/>
                </a:solidFill>
                <a:latin typeface="Times New Roman"/>
                <a:cs typeface="Times New Roman"/>
              </a:rPr>
              <a:t>advisory block</a:t>
            </a:r>
            <a:r>
              <a:rPr lang="en-US" dirty="0">
                <a:solidFill>
                  <a:srgbClr val="000000"/>
                </a:solidFill>
                <a:latin typeface="Times New Roman"/>
                <a:cs typeface="Times New Roman"/>
              </a:rPr>
              <a:t>.  This means our </a:t>
            </a:r>
            <a:r>
              <a:rPr lang="en-US" dirty="0">
                <a:solidFill>
                  <a:srgbClr val="0000FF"/>
                </a:solidFill>
                <a:latin typeface="Times New Roman"/>
                <a:cs typeface="Times New Roman"/>
              </a:rPr>
              <a:t>advisory block serves multiple purposes</a:t>
            </a:r>
            <a:r>
              <a:rPr lang="en-US" dirty="0">
                <a:solidFill>
                  <a:srgbClr val="000000"/>
                </a:solidFill>
                <a:latin typeface="Times New Roman"/>
                <a:cs typeface="Times New Roman"/>
              </a:rPr>
              <a:t>. We do this every Monday for roughly 20 minutes.  We really do target our ninth grade population because we realize that’s an area they need extra attention in.  </a:t>
            </a:r>
            <a:endParaRPr lang="en-US" dirty="0" smtClean="0">
              <a:solidFill>
                <a:srgbClr val="000000"/>
              </a:solidFill>
              <a:latin typeface="Times New Roman"/>
              <a:cs typeface="Times New Roman"/>
            </a:endParaRPr>
          </a:p>
          <a:p>
            <a:pPr marL="34290" indent="0">
              <a:buNone/>
            </a:pPr>
            <a:r>
              <a:rPr lang="en-US" b="1" dirty="0">
                <a:solidFill>
                  <a:srgbClr val="000000"/>
                </a:solidFill>
                <a:latin typeface="Times New Roman"/>
                <a:cs typeface="Times New Roman"/>
              </a:rPr>
              <a:t>Administrator C4-5 added:</a:t>
            </a:r>
          </a:p>
          <a:p>
            <a:r>
              <a:rPr lang="en-US" dirty="0">
                <a:solidFill>
                  <a:srgbClr val="000000"/>
                </a:solidFill>
                <a:latin typeface="Times New Roman"/>
                <a:cs typeface="Times New Roman"/>
              </a:rPr>
              <a:t>We’re giving students what they need.  We’ve got sections where we </a:t>
            </a:r>
            <a:r>
              <a:rPr lang="en-US" dirty="0">
                <a:solidFill>
                  <a:srgbClr val="0000FF"/>
                </a:solidFill>
                <a:latin typeface="Times New Roman"/>
                <a:cs typeface="Times New Roman"/>
              </a:rPr>
              <a:t>have year long classes</a:t>
            </a:r>
            <a:r>
              <a:rPr lang="en-US" dirty="0">
                <a:solidFill>
                  <a:srgbClr val="000000"/>
                </a:solidFill>
                <a:latin typeface="Times New Roman"/>
                <a:cs typeface="Times New Roman"/>
              </a:rPr>
              <a:t> so that students are better able to grasp concepts.  </a:t>
            </a:r>
            <a:endParaRPr lang="en-US" dirty="0">
              <a:solidFill>
                <a:schemeClr val="tx1"/>
              </a:solidFill>
            </a:endParaRPr>
          </a:p>
          <a:p>
            <a:endParaRPr lang="en-US" dirty="0">
              <a:solidFill>
                <a:srgbClr val="000000"/>
              </a:solidFill>
              <a:latin typeface="Times New Roman"/>
              <a:cs typeface="Times New Roman"/>
            </a:endParaRPr>
          </a:p>
          <a:p>
            <a:pPr marL="203200" indent="0">
              <a:buNone/>
            </a:pPr>
            <a:endParaRPr lang="en-US" dirty="0" smtClean="0">
              <a:solidFill>
                <a:schemeClr val="tx1"/>
              </a:solidFill>
              <a:latin typeface="Times New Roman"/>
              <a:cs typeface="Times New Roman"/>
            </a:endParaRPr>
          </a:p>
          <a:p>
            <a:pPr marL="203200" indent="0">
              <a:buNone/>
            </a:pPr>
            <a:endParaRPr lang="en-US" b="1" dirty="0">
              <a:solidFill>
                <a:schemeClr val="tx1"/>
              </a:solidFill>
              <a:latin typeface="Times New Roman"/>
              <a:cs typeface="Times New Roman"/>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28</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640945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608" y="1601996"/>
            <a:ext cx="7406640" cy="4071475"/>
          </a:xfrm>
        </p:spPr>
        <p:txBody>
          <a:bodyPr>
            <a:noAutofit/>
          </a:bodyPr>
          <a:lstStyle/>
          <a:p>
            <a:pPr marL="0" marR="0">
              <a:spcBef>
                <a:spcPts val="0"/>
              </a:spcBef>
              <a:spcAft>
                <a:spcPts val="0"/>
              </a:spcAft>
            </a:pPr>
            <a:r>
              <a:rPr lang="en-US" dirty="0" smtClean="0">
                <a:solidFill>
                  <a:srgbClr val="FF0000"/>
                </a:solidFill>
                <a:latin typeface="Times New Roman"/>
                <a:cs typeface="Times New Roman"/>
              </a:rPr>
              <a:t/>
            </a:r>
            <a:br>
              <a:rPr lang="en-US" dirty="0" smtClean="0">
                <a:solidFill>
                  <a:srgbClr val="FF0000"/>
                </a:solidFill>
                <a:latin typeface="Times New Roman"/>
                <a:cs typeface="Times New Roman"/>
              </a:rPr>
            </a:br>
            <a:r>
              <a:rPr lang="en-US" sz="2800" dirty="0" smtClean="0">
                <a:solidFill>
                  <a:srgbClr val="000000"/>
                </a:solidFill>
                <a:ea typeface="ＭＳ 明朝"/>
                <a:cs typeface="Arial"/>
              </a:rPr>
              <a:t>Developing Mentoring Programs</a:t>
            </a:r>
            <a:r>
              <a:rPr lang="en-US" sz="2800" dirty="0" smtClean="0">
                <a:solidFill>
                  <a:srgbClr val="000000"/>
                </a:solidFill>
                <a:latin typeface="Cambria"/>
                <a:ea typeface="ＭＳ 明朝"/>
                <a:cs typeface="Times New Roman"/>
              </a:rPr>
              <a:t/>
            </a:r>
            <a:br>
              <a:rPr lang="en-US" sz="2800" dirty="0" smtClean="0">
                <a:solidFill>
                  <a:srgbClr val="000000"/>
                </a:solidFill>
                <a:latin typeface="Cambria"/>
                <a:ea typeface="ＭＳ 明朝"/>
                <a:cs typeface="Times New Roman"/>
              </a:rPr>
            </a:br>
            <a:r>
              <a:rPr lang="en-US" sz="2800" dirty="0" smtClean="0">
                <a:solidFill>
                  <a:srgbClr val="000000"/>
                </a:solidFill>
                <a:latin typeface="Cambria"/>
                <a:ea typeface="ＭＳ 明朝"/>
                <a:cs typeface="Times New Roman"/>
              </a:rPr>
              <a:t>Communicating Effective </a:t>
            </a:r>
            <a:r>
              <a:rPr lang="en-US" sz="2800" dirty="0" smtClean="0">
                <a:solidFill>
                  <a:srgbClr val="000000"/>
                </a:solidFill>
                <a:ea typeface="ＭＳ 明朝"/>
                <a:cs typeface="Arial"/>
              </a:rPr>
              <a:t>Supervision</a:t>
            </a:r>
            <a:br>
              <a:rPr lang="en-US" sz="2800" dirty="0" smtClean="0">
                <a:solidFill>
                  <a:srgbClr val="000000"/>
                </a:solidFill>
                <a:ea typeface="ＭＳ 明朝"/>
                <a:cs typeface="Arial"/>
              </a:rPr>
            </a:br>
            <a:r>
              <a:rPr lang="en-US" sz="2800" dirty="0" smtClean="0">
                <a:solidFill>
                  <a:srgbClr val="000000"/>
                </a:solidFill>
                <a:ea typeface="ＭＳ 明朝"/>
                <a:cs typeface="Arial"/>
              </a:rPr>
              <a:t>Demonstrating Positive Character Traits</a:t>
            </a:r>
            <a:r>
              <a:rPr lang="en-US" sz="2800" dirty="0" smtClean="0">
                <a:solidFill>
                  <a:srgbClr val="000000"/>
                </a:solidFill>
                <a:latin typeface="Cambria"/>
                <a:ea typeface="ＭＳ 明朝"/>
                <a:cs typeface="Times New Roman"/>
              </a:rPr>
              <a:t/>
            </a:r>
            <a:br>
              <a:rPr lang="en-US" sz="2800" dirty="0" smtClean="0">
                <a:solidFill>
                  <a:srgbClr val="000000"/>
                </a:solidFill>
                <a:latin typeface="Cambria"/>
                <a:ea typeface="ＭＳ 明朝"/>
                <a:cs typeface="Times New Roman"/>
              </a:rPr>
            </a:br>
            <a:r>
              <a:rPr lang="en-US" sz="2800" dirty="0" smtClean="0">
                <a:solidFill>
                  <a:srgbClr val="000000"/>
                </a:solidFill>
                <a:latin typeface="Cambria"/>
                <a:ea typeface="ＭＳ 明朝"/>
                <a:cs typeface="Times New Roman"/>
              </a:rPr>
              <a:t>Creating </a:t>
            </a:r>
            <a:r>
              <a:rPr lang="en-US" sz="2800" dirty="0" smtClean="0">
                <a:solidFill>
                  <a:srgbClr val="000000"/>
                </a:solidFill>
                <a:ea typeface="ＭＳ 明朝"/>
                <a:cs typeface="Arial"/>
              </a:rPr>
              <a:t>Positive School Climates</a:t>
            </a:r>
            <a:r>
              <a:rPr lang="en-US" sz="2800" dirty="0" smtClean="0">
                <a:solidFill>
                  <a:srgbClr val="000000"/>
                </a:solidFill>
                <a:latin typeface="Cambria"/>
                <a:ea typeface="ＭＳ 明朝"/>
                <a:cs typeface="Times New Roman"/>
              </a:rPr>
              <a:t/>
            </a:r>
            <a:br>
              <a:rPr lang="en-US" sz="2800" dirty="0" smtClean="0">
                <a:solidFill>
                  <a:srgbClr val="000000"/>
                </a:solidFill>
                <a:latin typeface="Cambria"/>
                <a:ea typeface="ＭＳ 明朝"/>
                <a:cs typeface="Times New Roman"/>
              </a:rPr>
            </a:br>
            <a:r>
              <a:rPr lang="en-US" sz="2800" dirty="0" smtClean="0">
                <a:solidFill>
                  <a:srgbClr val="000000"/>
                </a:solidFill>
                <a:latin typeface="Cambria"/>
                <a:ea typeface="ＭＳ 明朝"/>
                <a:cs typeface="Times New Roman"/>
              </a:rPr>
              <a:t>Fostering </a:t>
            </a:r>
            <a:r>
              <a:rPr lang="en-US" sz="2800" dirty="0" smtClean="0">
                <a:solidFill>
                  <a:srgbClr val="000000"/>
                </a:solidFill>
                <a:ea typeface="ＭＳ 明朝"/>
                <a:cs typeface="Arial"/>
              </a:rPr>
              <a:t>Parental Involvement</a:t>
            </a:r>
            <a:r>
              <a:rPr lang="en-US" sz="2800" dirty="0" smtClean="0">
                <a:solidFill>
                  <a:srgbClr val="000000"/>
                </a:solidFill>
                <a:latin typeface="Cambria"/>
                <a:ea typeface="ＭＳ 明朝"/>
                <a:cs typeface="Times New Roman"/>
              </a:rPr>
              <a:t/>
            </a:r>
            <a:br>
              <a:rPr lang="en-US" sz="2800" dirty="0" smtClean="0">
                <a:solidFill>
                  <a:srgbClr val="000000"/>
                </a:solidFill>
                <a:latin typeface="Cambria"/>
                <a:ea typeface="ＭＳ 明朝"/>
                <a:cs typeface="Times New Roman"/>
              </a:rPr>
            </a:br>
            <a:r>
              <a:rPr lang="en-US" sz="2800" dirty="0" smtClean="0">
                <a:solidFill>
                  <a:srgbClr val="000000"/>
                </a:solidFill>
                <a:latin typeface="Cambria"/>
                <a:ea typeface="ＭＳ 明朝"/>
                <a:cs typeface="Times New Roman"/>
              </a:rPr>
              <a:t>Retaining </a:t>
            </a:r>
            <a:r>
              <a:rPr lang="en-US" sz="2800" dirty="0" smtClean="0">
                <a:solidFill>
                  <a:srgbClr val="000000"/>
                </a:solidFill>
                <a:ea typeface="ＭＳ 明朝"/>
                <a:cs typeface="Arial"/>
              </a:rPr>
              <a:t>Small Learning Communities</a:t>
            </a:r>
            <a:r>
              <a:rPr lang="en-US" sz="2800" dirty="0" smtClean="0">
                <a:solidFill>
                  <a:srgbClr val="000000"/>
                </a:solidFill>
                <a:latin typeface="Cambria"/>
                <a:ea typeface="ＭＳ 明朝"/>
                <a:cs typeface="Times New Roman"/>
              </a:rPr>
              <a:t/>
            </a:r>
            <a:br>
              <a:rPr lang="en-US" sz="2800" dirty="0" smtClean="0">
                <a:solidFill>
                  <a:srgbClr val="000000"/>
                </a:solidFill>
                <a:latin typeface="Cambria"/>
                <a:ea typeface="ＭＳ 明朝"/>
                <a:cs typeface="Times New Roman"/>
              </a:rPr>
            </a:br>
            <a:r>
              <a:rPr lang="en-US" sz="2800" dirty="0" smtClean="0">
                <a:solidFill>
                  <a:srgbClr val="000000"/>
                </a:solidFill>
                <a:latin typeface="Cambria"/>
                <a:ea typeface="ＭＳ 明朝"/>
                <a:cs typeface="Times New Roman"/>
              </a:rPr>
              <a:t>Fostering Collaboration</a:t>
            </a:r>
            <a:br>
              <a:rPr lang="en-US" sz="2800" dirty="0" smtClean="0">
                <a:solidFill>
                  <a:srgbClr val="000000"/>
                </a:solidFill>
                <a:latin typeface="Cambria"/>
                <a:ea typeface="ＭＳ 明朝"/>
                <a:cs typeface="Times New Roman"/>
              </a:rPr>
            </a:br>
            <a:r>
              <a:rPr lang="en-US" sz="2400" dirty="0" smtClean="0">
                <a:solidFill>
                  <a:srgbClr val="FF0000"/>
                </a:solidFill>
                <a:latin typeface="Cambria"/>
                <a:ea typeface="ＭＳ 明朝"/>
                <a:cs typeface="Times New Roman"/>
              </a:rPr>
              <a:t/>
            </a:r>
            <a:br>
              <a:rPr lang="en-US" sz="2400" dirty="0" smtClean="0">
                <a:solidFill>
                  <a:srgbClr val="FF0000"/>
                </a:solidFill>
                <a:latin typeface="Cambria"/>
                <a:ea typeface="ＭＳ 明朝"/>
                <a:cs typeface="Times New Roman"/>
              </a:rPr>
            </a:br>
            <a:endParaRPr lang="en-US" sz="2400" dirty="0">
              <a:solidFill>
                <a:srgbClr val="FF0000"/>
              </a:solidFill>
              <a:latin typeface="Times New Roman"/>
              <a:cs typeface="Times New Roman"/>
            </a:endParaRPr>
          </a:p>
        </p:txBody>
      </p:sp>
      <p:sp>
        <p:nvSpPr>
          <p:cNvPr id="5" name="TextBox 4"/>
          <p:cNvSpPr txBox="1"/>
          <p:nvPr/>
        </p:nvSpPr>
        <p:spPr>
          <a:xfrm>
            <a:off x="1173191" y="373479"/>
            <a:ext cx="6349379" cy="1077218"/>
          </a:xfrm>
          <a:prstGeom prst="rect">
            <a:avLst/>
          </a:prstGeom>
          <a:noFill/>
        </p:spPr>
        <p:txBody>
          <a:bodyPr wrap="square" rtlCol="0">
            <a:spAutoFit/>
          </a:bodyPr>
          <a:lstStyle/>
          <a:p>
            <a:pPr algn="ctr"/>
            <a:r>
              <a:rPr lang="en-US" sz="3200" dirty="0">
                <a:latin typeface="Times New Roman"/>
                <a:cs typeface="Times New Roman"/>
              </a:rPr>
              <a:t>Administrator’s Recurring Themes </a:t>
            </a:r>
            <a:r>
              <a:rPr lang="en-US" sz="3200" dirty="0">
                <a:solidFill>
                  <a:srgbClr val="0000FF"/>
                </a:solidFill>
                <a:latin typeface="Times New Roman"/>
                <a:cs typeface="Times New Roman"/>
              </a:rPr>
              <a:t>(Strategies) Classroom Discipline</a:t>
            </a:r>
          </a:p>
        </p:txBody>
      </p:sp>
      <p:sp>
        <p:nvSpPr>
          <p:cNvPr id="4" name="Slide Number Placeholder 3"/>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29</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7277661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884561" y="160785"/>
            <a:ext cx="7406640" cy="135636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en-US" dirty="0">
                <a:solidFill>
                  <a:schemeClr val="tx1"/>
                </a:solidFill>
                <a:latin typeface="Times New Roman" panose="02020603050405020304" pitchFamily="18" charset="0"/>
                <a:cs typeface="Times New Roman" panose="02020603050405020304" pitchFamily="18" charset="0"/>
              </a:rPr>
              <a:t>Researcher’s Background</a:t>
            </a:r>
          </a:p>
        </p:txBody>
      </p:sp>
      <p:sp>
        <p:nvSpPr>
          <p:cNvPr id="102" name="Shape 102"/>
          <p:cNvSpPr txBox="1">
            <a:spLocks noGrp="1"/>
          </p:cNvSpPr>
          <p:nvPr>
            <p:ph idx="1"/>
          </p:nvPr>
        </p:nvSpPr>
        <p:spPr>
          <a:xfrm>
            <a:off x="859037" y="1240318"/>
            <a:ext cx="7404653" cy="5408999"/>
          </a:xfrm>
          <a:prstGeom prst="rect">
            <a:avLst/>
          </a:prstGeom>
          <a:noFill/>
          <a:ln>
            <a:noFill/>
          </a:ln>
        </p:spPr>
        <p:txBody>
          <a:bodyPr lIns="91425" tIns="45700" rIns="91425" bIns="45700" anchor="t" anchorCtr="0">
            <a:noAutofit/>
          </a:bodyPr>
          <a:lstStyle/>
          <a:p>
            <a:pPr marL="0" lvl="0" indent="0" algn="ctr" rtl="0">
              <a:lnSpc>
                <a:spcPct val="80000"/>
              </a:lnSpc>
              <a:spcBef>
                <a:spcPts val="700"/>
              </a:spcBef>
              <a:buNone/>
            </a:pPr>
            <a:r>
              <a:rPr lang="en-US" dirty="0" smtClean="0">
                <a:solidFill>
                  <a:schemeClr val="tx1"/>
                </a:solidFill>
                <a:latin typeface="Times New Roman" panose="02020603050405020304" pitchFamily="18" charset="0"/>
                <a:ea typeface="Arial"/>
                <a:cs typeface="Times New Roman" panose="02020603050405020304" pitchFamily="18" charset="0"/>
                <a:sym typeface="Arial"/>
              </a:rPr>
              <a:t>Bachelors: Organizational Development and Leadership</a:t>
            </a:r>
            <a:endParaRPr lang="en-US" dirty="0">
              <a:solidFill>
                <a:schemeClr val="tx1"/>
              </a:solidFill>
              <a:latin typeface="Times New Roman" panose="02020603050405020304" pitchFamily="18" charset="0"/>
              <a:ea typeface="Arial"/>
              <a:cs typeface="Times New Roman" panose="02020603050405020304" pitchFamily="18" charset="0"/>
              <a:sym typeface="Arial"/>
            </a:endParaRPr>
          </a:p>
          <a:p>
            <a:pPr marL="0" lvl="0" indent="0" algn="ctr" rtl="0">
              <a:lnSpc>
                <a:spcPct val="80000"/>
              </a:lnSpc>
              <a:spcBef>
                <a:spcPts val="700"/>
              </a:spcBef>
              <a:buNone/>
            </a:pPr>
            <a:r>
              <a:rPr lang="en-US" dirty="0" smtClean="0">
                <a:solidFill>
                  <a:schemeClr val="tx1"/>
                </a:solidFill>
                <a:latin typeface="Times New Roman" panose="02020603050405020304" pitchFamily="18" charset="0"/>
                <a:ea typeface="Arial"/>
                <a:cs typeface="Times New Roman" panose="02020603050405020304" pitchFamily="18" charset="0"/>
                <a:sym typeface="Arial"/>
              </a:rPr>
              <a:t> Masters: Educational Leadership</a:t>
            </a:r>
            <a:endParaRPr lang="en-US" sz="2000" dirty="0" smtClean="0">
              <a:solidFill>
                <a:schemeClr val="tx1"/>
              </a:solidFill>
              <a:latin typeface="Times New Roman" panose="02020603050405020304" pitchFamily="18" charset="0"/>
              <a:ea typeface="Arial"/>
              <a:cs typeface="Times New Roman" panose="02020603050405020304" pitchFamily="18" charset="0"/>
              <a:sym typeface="Arial"/>
            </a:endParaRPr>
          </a:p>
          <a:p>
            <a:pPr marL="0" lvl="0" indent="0" algn="ctr" rtl="0">
              <a:lnSpc>
                <a:spcPct val="100000"/>
              </a:lnSpc>
              <a:spcBef>
                <a:spcPts val="700"/>
              </a:spcBef>
              <a:buNone/>
            </a:pPr>
            <a:r>
              <a:rPr lang="en-US" sz="1800" dirty="0" smtClean="0">
                <a:solidFill>
                  <a:schemeClr val="tx1"/>
                </a:solidFill>
                <a:latin typeface="Times New Roman" panose="02020603050405020304" pitchFamily="18" charset="0"/>
                <a:ea typeface="Arial"/>
                <a:cs typeface="Times New Roman" panose="02020603050405020304" pitchFamily="18" charset="0"/>
                <a:sym typeface="Arial"/>
              </a:rPr>
              <a:t>Licensures: Instructional Technology, Computer Technology,  </a:t>
            </a:r>
          </a:p>
          <a:p>
            <a:pPr marL="0" lvl="0" indent="0" algn="ctr" rtl="0">
              <a:lnSpc>
                <a:spcPct val="100000"/>
              </a:lnSpc>
              <a:spcBef>
                <a:spcPts val="700"/>
              </a:spcBef>
              <a:buNone/>
            </a:pPr>
            <a:r>
              <a:rPr lang="en-US" sz="1800" dirty="0" smtClean="0">
                <a:solidFill>
                  <a:schemeClr val="tx1"/>
                </a:solidFill>
                <a:latin typeface="Times New Roman" panose="02020603050405020304" pitchFamily="18" charset="0"/>
                <a:ea typeface="Arial"/>
                <a:cs typeface="Times New Roman" panose="02020603050405020304" pitchFamily="18" charset="0"/>
                <a:sym typeface="Arial"/>
              </a:rPr>
              <a:t>Curriculum Instruction, NCVPS Online, K-12 Principal, and NBCPT </a:t>
            </a:r>
          </a:p>
          <a:p>
            <a:pPr marL="0" lvl="0" indent="0" algn="ctr" rtl="0">
              <a:lnSpc>
                <a:spcPct val="80000"/>
              </a:lnSpc>
              <a:spcBef>
                <a:spcPts val="700"/>
              </a:spcBef>
              <a:buNone/>
            </a:pPr>
            <a:r>
              <a:rPr lang="en-US" sz="1800" dirty="0" smtClean="0">
                <a:solidFill>
                  <a:srgbClr val="0000FF"/>
                </a:solidFill>
                <a:latin typeface="Times New Roman" panose="02020603050405020304" pitchFamily="18" charset="0"/>
                <a:ea typeface="Arial"/>
                <a:cs typeface="Times New Roman" panose="02020603050405020304" pitchFamily="18" charset="0"/>
                <a:sym typeface="Arial"/>
              </a:rPr>
              <a:t>Educator</a:t>
            </a:r>
            <a:r>
              <a:rPr lang="en-US" sz="1800" dirty="0">
                <a:solidFill>
                  <a:srgbClr val="0000FF"/>
                </a:solidFill>
                <a:latin typeface="Times New Roman" panose="02020603050405020304" pitchFamily="18" charset="0"/>
                <a:ea typeface="Arial"/>
                <a:cs typeface="Times New Roman" panose="02020603050405020304" pitchFamily="18" charset="0"/>
                <a:sym typeface="Arial"/>
              </a:rPr>
              <a:t>, </a:t>
            </a:r>
            <a:r>
              <a:rPr lang="en-US" sz="1800" dirty="0" smtClean="0">
                <a:solidFill>
                  <a:srgbClr val="0000FF"/>
                </a:solidFill>
                <a:latin typeface="Times New Roman" panose="02020603050405020304" pitchFamily="18" charset="0"/>
                <a:ea typeface="Arial"/>
                <a:cs typeface="Times New Roman" panose="02020603050405020304" pitchFamily="18" charset="0"/>
                <a:sym typeface="Arial"/>
              </a:rPr>
              <a:t>16 years</a:t>
            </a:r>
            <a:endParaRPr sz="1800" dirty="0">
              <a:solidFill>
                <a:srgbClr val="0000FF"/>
              </a:solidFill>
              <a:latin typeface="Times New Roman" panose="02020603050405020304" pitchFamily="18" charset="0"/>
              <a:ea typeface="Arial"/>
              <a:cs typeface="Times New Roman" panose="02020603050405020304" pitchFamily="18" charset="0"/>
              <a:sym typeface="Arial"/>
            </a:endParaRPr>
          </a:p>
          <a:p>
            <a:pPr marL="203200" lvl="0" indent="0" algn="ctr" rtl="0">
              <a:lnSpc>
                <a:spcPct val="150000"/>
              </a:lnSpc>
              <a:spcBef>
                <a:spcPts val="600"/>
              </a:spcBef>
              <a:buClr>
                <a:schemeClr val="dk1"/>
              </a:buClr>
              <a:buSzPct val="100000"/>
              <a:buNone/>
            </a:pPr>
            <a:r>
              <a:rPr lang="en-US" sz="1800" dirty="0" smtClean="0">
                <a:solidFill>
                  <a:srgbClr val="FF0000"/>
                </a:solidFill>
                <a:latin typeface="Times New Roman" panose="02020603050405020304" pitchFamily="18" charset="0"/>
                <a:ea typeface="Arial"/>
                <a:cs typeface="Times New Roman" panose="02020603050405020304" pitchFamily="18" charset="0"/>
                <a:sym typeface="Arial"/>
              </a:rPr>
              <a:t>School Registrar 1 year</a:t>
            </a:r>
          </a:p>
          <a:p>
            <a:pPr marL="203200" lvl="0" indent="0" algn="ctr" rtl="0">
              <a:lnSpc>
                <a:spcPct val="150000"/>
              </a:lnSpc>
              <a:spcBef>
                <a:spcPts val="600"/>
              </a:spcBef>
              <a:buClr>
                <a:schemeClr val="dk1"/>
              </a:buClr>
              <a:buSzPct val="100000"/>
              <a:buNone/>
            </a:pPr>
            <a:r>
              <a:rPr lang="en-US" sz="1800" dirty="0" smtClean="0">
                <a:solidFill>
                  <a:srgbClr val="0000FF"/>
                </a:solidFill>
                <a:latin typeface="Times New Roman" panose="02020603050405020304" pitchFamily="18" charset="0"/>
                <a:ea typeface="Arial"/>
                <a:cs typeface="Times New Roman" panose="02020603050405020304" pitchFamily="18" charset="0"/>
                <a:sym typeface="Arial"/>
              </a:rPr>
              <a:t>Primary School Technology Facilitator 1 year</a:t>
            </a:r>
          </a:p>
          <a:p>
            <a:pPr marL="203200" lvl="0" indent="0" algn="ctr" rtl="0">
              <a:lnSpc>
                <a:spcPct val="150000"/>
              </a:lnSpc>
              <a:spcBef>
                <a:spcPts val="600"/>
              </a:spcBef>
              <a:buClr>
                <a:schemeClr val="dk1"/>
              </a:buClr>
              <a:buSzPct val="100000"/>
              <a:buNone/>
            </a:pPr>
            <a:r>
              <a:rPr lang="en-US" sz="1800" dirty="0" smtClean="0">
                <a:solidFill>
                  <a:srgbClr val="0000FF"/>
                </a:solidFill>
                <a:latin typeface="Times New Roman" panose="02020603050405020304" pitchFamily="18" charset="0"/>
                <a:ea typeface="Arial"/>
                <a:cs typeface="Times New Roman" panose="02020603050405020304" pitchFamily="18" charset="0"/>
                <a:sym typeface="Arial"/>
              </a:rPr>
              <a:t>Elementary Technology Facilitator 2 years</a:t>
            </a:r>
          </a:p>
          <a:p>
            <a:pPr marL="203200" lvl="0" indent="0" algn="ctr" rtl="0">
              <a:lnSpc>
                <a:spcPct val="150000"/>
              </a:lnSpc>
              <a:spcBef>
                <a:spcPts val="600"/>
              </a:spcBef>
              <a:buClr>
                <a:schemeClr val="dk1"/>
              </a:buClr>
              <a:buSzPct val="100000"/>
              <a:buNone/>
            </a:pPr>
            <a:r>
              <a:rPr lang="en-US" sz="1800" dirty="0" smtClean="0">
                <a:solidFill>
                  <a:srgbClr val="0000FF"/>
                </a:solidFill>
                <a:latin typeface="Times New Roman" panose="02020603050405020304" pitchFamily="18" charset="0"/>
                <a:ea typeface="Arial"/>
                <a:cs typeface="Times New Roman" panose="02020603050405020304" pitchFamily="18" charset="0"/>
                <a:sym typeface="Arial"/>
              </a:rPr>
              <a:t>High School Teacher 5 years </a:t>
            </a:r>
          </a:p>
          <a:p>
            <a:pPr marL="203200" lvl="0" indent="0" algn="ctr" rtl="0">
              <a:lnSpc>
                <a:spcPct val="150000"/>
              </a:lnSpc>
              <a:spcBef>
                <a:spcPts val="600"/>
              </a:spcBef>
              <a:buClr>
                <a:schemeClr val="dk1"/>
              </a:buClr>
              <a:buSzPct val="100000"/>
              <a:buNone/>
            </a:pPr>
            <a:r>
              <a:rPr lang="en-US" sz="1800" dirty="0" smtClean="0">
                <a:solidFill>
                  <a:srgbClr val="0000FF"/>
                </a:solidFill>
                <a:latin typeface="Times New Roman" panose="02020603050405020304" pitchFamily="18" charset="0"/>
                <a:ea typeface="Arial"/>
                <a:cs typeface="Times New Roman" panose="02020603050405020304" pitchFamily="18" charset="0"/>
                <a:sym typeface="Arial"/>
              </a:rPr>
              <a:t>Middle School Teacher 5 years</a:t>
            </a:r>
          </a:p>
          <a:p>
            <a:pPr marL="203200" lvl="0" indent="0" algn="ctr" rtl="0">
              <a:lnSpc>
                <a:spcPct val="150000"/>
              </a:lnSpc>
              <a:spcBef>
                <a:spcPts val="600"/>
              </a:spcBef>
              <a:buClr>
                <a:schemeClr val="dk1"/>
              </a:buClr>
              <a:buSzPct val="100000"/>
              <a:buNone/>
            </a:pPr>
            <a:r>
              <a:rPr lang="en-US" sz="1800" dirty="0" smtClean="0">
                <a:solidFill>
                  <a:srgbClr val="0000FF"/>
                </a:solidFill>
                <a:latin typeface="Times New Roman" panose="02020603050405020304" pitchFamily="18" charset="0"/>
                <a:ea typeface="Arial"/>
                <a:cs typeface="Times New Roman" panose="02020603050405020304" pitchFamily="18" charset="0"/>
                <a:sym typeface="Arial"/>
              </a:rPr>
              <a:t>High School Assistant Principal 2 years </a:t>
            </a:r>
          </a:p>
          <a:p>
            <a:pPr marL="203200" lvl="0" indent="0" algn="ctr" rtl="0">
              <a:lnSpc>
                <a:spcPct val="150000"/>
              </a:lnSpc>
              <a:spcBef>
                <a:spcPts val="600"/>
              </a:spcBef>
              <a:buClr>
                <a:schemeClr val="dk1"/>
              </a:buClr>
              <a:buSzPct val="100000"/>
              <a:buNone/>
            </a:pPr>
            <a:r>
              <a:rPr lang="en-US" sz="1800" dirty="0" smtClean="0">
                <a:solidFill>
                  <a:srgbClr val="FF0000"/>
                </a:solidFill>
                <a:latin typeface="Times New Roman" panose="02020603050405020304" pitchFamily="18" charset="0"/>
                <a:ea typeface="Arial"/>
                <a:cs typeface="Times New Roman" panose="02020603050405020304" pitchFamily="18" charset="0"/>
                <a:sym typeface="Arial"/>
              </a:rPr>
              <a:t>Higher Ed Instructor 2 Semester</a:t>
            </a: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3</a:t>
            </a:fld>
            <a:endParaRPr lang="en-US" sz="1200" b="0" i="0" u="none" strike="noStrike" cap="none" dirty="0">
              <a:solidFill>
                <a:srgbClr val="888888"/>
              </a:solidFill>
              <a:latin typeface="Times New Roman"/>
              <a:ea typeface="Times New Roman"/>
              <a:cs typeface="Times New Roman"/>
              <a:sym typeface="Times New Roman"/>
            </a:endParaRPr>
          </a:p>
        </p:txBody>
      </p:sp>
    </p:spTree>
  </p:cSld>
  <p:clrMapOvr>
    <a:masterClrMapping/>
  </p:clrMapOvr>
  <p:transition spd="slow">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0575" y="0"/>
            <a:ext cx="7406640" cy="1201138"/>
          </a:xfrm>
        </p:spPr>
        <p:txBody>
          <a:bodyPr/>
          <a:lstStyle/>
          <a:p>
            <a:r>
              <a:rPr lang="en-US" dirty="0" smtClean="0">
                <a:solidFill>
                  <a:srgbClr val="000000"/>
                </a:solidFill>
                <a:latin typeface="Times New Roman"/>
                <a:cs typeface="Times New Roman"/>
              </a:rPr>
              <a:t>Developing Mentoring Programs</a:t>
            </a:r>
            <a:endParaRPr lang="en-US" dirty="0">
              <a:solidFill>
                <a:srgbClr val="000000"/>
              </a:solidFill>
              <a:latin typeface="Times New Roman"/>
              <a:cs typeface="Times New Roman"/>
            </a:endParaRPr>
          </a:p>
        </p:txBody>
      </p:sp>
      <p:sp>
        <p:nvSpPr>
          <p:cNvPr id="3" name="Content Placeholder 2"/>
          <p:cNvSpPr>
            <a:spLocks noGrp="1"/>
          </p:cNvSpPr>
          <p:nvPr>
            <p:ph idx="1"/>
          </p:nvPr>
        </p:nvSpPr>
        <p:spPr>
          <a:xfrm>
            <a:off x="425061" y="1054206"/>
            <a:ext cx="8415507" cy="5222882"/>
          </a:xfrm>
        </p:spPr>
        <p:txBody>
          <a:bodyPr>
            <a:normAutofit lnSpcReduction="10000"/>
          </a:bodyPr>
          <a:lstStyle/>
          <a:p>
            <a:pPr marL="34290" indent="0">
              <a:buNone/>
            </a:pPr>
            <a:r>
              <a:rPr lang="en-US" i="1" dirty="0">
                <a:solidFill>
                  <a:srgbClr val="000000"/>
                </a:solidFill>
                <a:latin typeface="Times New Roman"/>
                <a:cs typeface="Times New Roman"/>
              </a:rPr>
              <a:t>Administrators indicated that </a:t>
            </a:r>
            <a:r>
              <a:rPr lang="en-US" i="1" dirty="0" smtClean="0">
                <a:solidFill>
                  <a:srgbClr val="000000"/>
                </a:solidFill>
                <a:latin typeface="Times New Roman"/>
                <a:cs typeface="Times New Roman"/>
              </a:rPr>
              <a:t>mentoring decreased negative behaviors. </a:t>
            </a:r>
            <a:r>
              <a:rPr lang="en-US" i="1" dirty="0">
                <a:solidFill>
                  <a:srgbClr val="000000"/>
                </a:solidFill>
                <a:latin typeface="Times New Roman"/>
                <a:cs typeface="Times New Roman"/>
              </a:rPr>
              <a:t>Administrators </a:t>
            </a:r>
            <a:r>
              <a:rPr lang="en-US" i="1" dirty="0" smtClean="0">
                <a:solidFill>
                  <a:srgbClr val="000000"/>
                </a:solidFill>
                <a:latin typeface="Times New Roman"/>
                <a:cs typeface="Times New Roman"/>
              </a:rPr>
              <a:t>shared </a:t>
            </a:r>
            <a:r>
              <a:rPr lang="en-US" i="1" dirty="0">
                <a:solidFill>
                  <a:srgbClr val="000000"/>
                </a:solidFill>
                <a:latin typeface="Times New Roman"/>
                <a:cs typeface="Times New Roman"/>
              </a:rPr>
              <a:t>that introducing incoming freshman to the high school environment through upperclassmen that modeled good behavior </a:t>
            </a:r>
            <a:r>
              <a:rPr lang="en-US" i="1" dirty="0" smtClean="0">
                <a:solidFill>
                  <a:srgbClr val="000000"/>
                </a:solidFill>
                <a:latin typeface="Times New Roman"/>
                <a:cs typeface="Times New Roman"/>
              </a:rPr>
              <a:t>proved </a:t>
            </a:r>
            <a:r>
              <a:rPr lang="en-US" i="1" dirty="0">
                <a:solidFill>
                  <a:srgbClr val="000000"/>
                </a:solidFill>
                <a:latin typeface="Times New Roman"/>
                <a:cs typeface="Times New Roman"/>
              </a:rPr>
              <a:t>to </a:t>
            </a:r>
            <a:r>
              <a:rPr lang="en-US" i="1" dirty="0" smtClean="0">
                <a:solidFill>
                  <a:srgbClr val="000000"/>
                </a:solidFill>
                <a:latin typeface="Times New Roman"/>
                <a:cs typeface="Times New Roman"/>
              </a:rPr>
              <a:t>be  </a:t>
            </a:r>
            <a:r>
              <a:rPr lang="en-US" i="1" dirty="0">
                <a:solidFill>
                  <a:srgbClr val="000000"/>
                </a:solidFill>
                <a:latin typeface="Times New Roman"/>
                <a:cs typeface="Times New Roman"/>
              </a:rPr>
              <a:t>valuable to the mentors and the mentees. </a:t>
            </a:r>
            <a:r>
              <a:rPr lang="en-US" i="1" dirty="0" smtClean="0">
                <a:solidFill>
                  <a:srgbClr val="000000"/>
                </a:solidFill>
                <a:latin typeface="Times New Roman"/>
                <a:cs typeface="Times New Roman"/>
              </a:rPr>
              <a:t>This supports Cavell’s (2009)  study that connects mentoring to decreasing substance abuse, violence, and risky behaviors. </a:t>
            </a:r>
          </a:p>
          <a:p>
            <a:pPr marL="34290" indent="0">
              <a:buNone/>
            </a:pPr>
            <a:endParaRPr lang="en-US" sz="2200" b="1" dirty="0" smtClean="0">
              <a:solidFill>
                <a:srgbClr val="000000"/>
              </a:solidFill>
              <a:latin typeface="Times New Roman"/>
              <a:cs typeface="Times New Roman"/>
            </a:endParaRPr>
          </a:p>
          <a:p>
            <a:pPr marL="34290" indent="0">
              <a:buNone/>
            </a:pPr>
            <a:r>
              <a:rPr lang="en-US" sz="2200" b="1" dirty="0" smtClean="0">
                <a:solidFill>
                  <a:srgbClr val="000000"/>
                </a:solidFill>
                <a:latin typeface="Times New Roman"/>
                <a:cs typeface="Times New Roman"/>
              </a:rPr>
              <a:t>Administrator B2-</a:t>
            </a:r>
            <a:r>
              <a:rPr lang="en-US" sz="2200" b="1" dirty="0">
                <a:solidFill>
                  <a:srgbClr val="000000"/>
                </a:solidFill>
                <a:latin typeface="Times New Roman"/>
                <a:cs typeface="Times New Roman"/>
              </a:rPr>
              <a:t>3</a:t>
            </a:r>
            <a:r>
              <a:rPr lang="en-US" sz="2200" b="1" dirty="0" smtClean="0">
                <a:solidFill>
                  <a:srgbClr val="000000"/>
                </a:solidFill>
                <a:latin typeface="Times New Roman"/>
                <a:cs typeface="Times New Roman"/>
              </a:rPr>
              <a:t> </a:t>
            </a:r>
            <a:r>
              <a:rPr lang="en-US" sz="2200" b="1" dirty="0">
                <a:solidFill>
                  <a:srgbClr val="000000"/>
                </a:solidFill>
                <a:latin typeface="Times New Roman"/>
                <a:cs typeface="Times New Roman"/>
              </a:rPr>
              <a:t>replied:</a:t>
            </a:r>
          </a:p>
          <a:p>
            <a:r>
              <a:rPr lang="en-US" sz="2200" dirty="0">
                <a:solidFill>
                  <a:srgbClr val="000000"/>
                </a:solidFill>
                <a:latin typeface="Times New Roman"/>
                <a:cs typeface="Times New Roman"/>
              </a:rPr>
              <a:t>I believe in </a:t>
            </a:r>
            <a:r>
              <a:rPr lang="en-US" sz="2200" dirty="0">
                <a:solidFill>
                  <a:srgbClr val="0000FF"/>
                </a:solidFill>
                <a:latin typeface="Times New Roman"/>
                <a:cs typeface="Times New Roman"/>
              </a:rPr>
              <a:t>relationship building </a:t>
            </a:r>
            <a:r>
              <a:rPr lang="en-US" sz="2200" dirty="0">
                <a:solidFill>
                  <a:srgbClr val="000000"/>
                </a:solidFill>
                <a:latin typeface="Times New Roman"/>
                <a:cs typeface="Times New Roman"/>
              </a:rPr>
              <a:t>and the Freshman Focus curriculum makes room for that through having our senior leaders talking about the importance of finding a friend, finding a group, and being associated with people that you see that are getting involved. </a:t>
            </a:r>
            <a:r>
              <a:rPr lang="en-US" sz="2200" dirty="0" smtClean="0">
                <a:solidFill>
                  <a:srgbClr val="000000"/>
                </a:solidFill>
                <a:latin typeface="Times New Roman"/>
                <a:cs typeface="Times New Roman"/>
              </a:rPr>
              <a:t> </a:t>
            </a:r>
            <a:r>
              <a:rPr lang="en-US" sz="2200" dirty="0">
                <a:solidFill>
                  <a:srgbClr val="000000"/>
                </a:solidFill>
                <a:latin typeface="Times New Roman"/>
                <a:cs typeface="Times New Roman"/>
              </a:rPr>
              <a:t> </a:t>
            </a:r>
            <a:endParaRPr lang="en-US" sz="2200" dirty="0" smtClean="0">
              <a:solidFill>
                <a:srgbClr val="000000"/>
              </a:solidFill>
              <a:latin typeface="Times New Roman"/>
              <a:cs typeface="Times New Roman"/>
            </a:endParaRPr>
          </a:p>
          <a:p>
            <a:endParaRPr lang="en-US" sz="2200" dirty="0" smtClean="0">
              <a:solidFill>
                <a:srgbClr val="000000"/>
              </a:solidFill>
              <a:latin typeface="Times New Roman"/>
              <a:cs typeface="Times New Roman"/>
            </a:endParaRPr>
          </a:p>
          <a:p>
            <a:pPr marL="34290" indent="0">
              <a:buNone/>
            </a:pPr>
            <a:r>
              <a:rPr lang="en-US" sz="2200" b="1" dirty="0" smtClean="0">
                <a:solidFill>
                  <a:srgbClr val="000000"/>
                </a:solidFill>
                <a:latin typeface="Times New Roman"/>
                <a:cs typeface="Times New Roman"/>
              </a:rPr>
              <a:t>Administrator C5-</a:t>
            </a:r>
            <a:r>
              <a:rPr lang="en-US" sz="2200" b="1" dirty="0">
                <a:solidFill>
                  <a:srgbClr val="000000"/>
                </a:solidFill>
                <a:latin typeface="Times New Roman"/>
                <a:cs typeface="Times New Roman"/>
              </a:rPr>
              <a:t>6</a:t>
            </a:r>
            <a:r>
              <a:rPr lang="en-US" sz="2200" b="1" dirty="0" smtClean="0">
                <a:solidFill>
                  <a:srgbClr val="000000"/>
                </a:solidFill>
                <a:latin typeface="Times New Roman"/>
                <a:cs typeface="Times New Roman"/>
              </a:rPr>
              <a:t> </a:t>
            </a:r>
            <a:r>
              <a:rPr lang="en-US" sz="2200" b="1" dirty="0">
                <a:solidFill>
                  <a:srgbClr val="000000"/>
                </a:solidFill>
                <a:latin typeface="Times New Roman"/>
                <a:cs typeface="Times New Roman"/>
              </a:rPr>
              <a:t>responded:</a:t>
            </a:r>
          </a:p>
          <a:p>
            <a:r>
              <a:rPr lang="en-US" sz="2200" dirty="0">
                <a:solidFill>
                  <a:srgbClr val="000000"/>
                </a:solidFill>
                <a:latin typeface="Times New Roman"/>
                <a:cs typeface="Times New Roman"/>
              </a:rPr>
              <a:t>We put a </a:t>
            </a:r>
            <a:r>
              <a:rPr lang="en-US" sz="2200" dirty="0">
                <a:solidFill>
                  <a:srgbClr val="0000FF"/>
                </a:solidFill>
                <a:latin typeface="Times New Roman"/>
                <a:cs typeface="Times New Roman"/>
              </a:rPr>
              <a:t>counselor</a:t>
            </a:r>
            <a:r>
              <a:rPr lang="en-US" sz="2200" dirty="0">
                <a:solidFill>
                  <a:srgbClr val="000000"/>
                </a:solidFill>
                <a:latin typeface="Times New Roman"/>
                <a:cs typeface="Times New Roman"/>
              </a:rPr>
              <a:t> in the cafeteria, that’s been good.  Students don’t have a reason to roam the building to find their counselor. </a:t>
            </a:r>
            <a:r>
              <a:rPr lang="en-US" sz="2200" dirty="0" smtClean="0">
                <a:solidFill>
                  <a:srgbClr val="000000"/>
                </a:solidFill>
                <a:latin typeface="Times New Roman"/>
                <a:cs typeface="Times New Roman"/>
              </a:rPr>
              <a:t>  </a:t>
            </a:r>
            <a:endParaRPr lang="en-US" sz="2200" dirty="0">
              <a:solidFill>
                <a:srgbClr val="000000"/>
              </a:solidFill>
              <a:latin typeface="Times New Roman"/>
              <a:cs typeface="Times New Roman"/>
            </a:endParaRPr>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30</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07513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4001" y="360326"/>
            <a:ext cx="8494888" cy="635759"/>
          </a:xfrm>
        </p:spPr>
        <p:txBody>
          <a:bodyPr>
            <a:noAutofit/>
          </a:bodyPr>
          <a:lstStyle/>
          <a:p>
            <a:pPr algn="ctr"/>
            <a:r>
              <a:rPr lang="en-US" dirty="0" smtClean="0">
                <a:solidFill>
                  <a:schemeClr val="tx1"/>
                </a:solidFill>
                <a:latin typeface="Times New Roman" panose="02020603050405020304" pitchFamily="18" charset="0"/>
                <a:cs typeface="Times New Roman" panose="02020603050405020304" pitchFamily="18" charset="0"/>
              </a:rPr>
              <a:t>Communicating Effective Supervision</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122830" y="973355"/>
            <a:ext cx="8898340" cy="5884645"/>
          </a:xfrm>
        </p:spPr>
        <p:txBody>
          <a:bodyPr>
            <a:normAutofit/>
          </a:bodyPr>
          <a:lstStyle/>
          <a:p>
            <a:pPr marL="203200" indent="0">
              <a:buNone/>
            </a:pPr>
            <a:r>
              <a:rPr lang="en-US" i="1" dirty="0">
                <a:solidFill>
                  <a:srgbClr val="000000"/>
                </a:solidFill>
                <a:latin typeface="Times New Roman"/>
                <a:cs typeface="Times New Roman"/>
              </a:rPr>
              <a:t>Administrators mentioned the importance of systematic structured supervision because of the maturity level of most grade nine students.  </a:t>
            </a:r>
            <a:r>
              <a:rPr lang="en-US" i="1" dirty="0" smtClean="0">
                <a:solidFill>
                  <a:srgbClr val="000000"/>
                </a:solidFill>
                <a:latin typeface="Times New Roman"/>
                <a:cs typeface="Times New Roman"/>
              </a:rPr>
              <a:t>This supports Neilds (2009) study that</a:t>
            </a:r>
            <a:r>
              <a:rPr lang="en-US" i="1" dirty="0" smtClean="0">
                <a:latin typeface="Times New Roman"/>
                <a:cs typeface="Times New Roman"/>
              </a:rPr>
              <a:t> </a:t>
            </a:r>
            <a:r>
              <a:rPr lang="en-US" i="1" dirty="0">
                <a:solidFill>
                  <a:schemeClr val="tx1"/>
                </a:solidFill>
                <a:latin typeface="Times New Roman"/>
                <a:cs typeface="Times New Roman"/>
              </a:rPr>
              <a:t>s</a:t>
            </a:r>
            <a:r>
              <a:rPr lang="en-US" i="1" dirty="0" smtClean="0">
                <a:solidFill>
                  <a:schemeClr val="tx1"/>
                </a:solidFill>
                <a:latin typeface="Times New Roman"/>
                <a:cs typeface="Times New Roman"/>
              </a:rPr>
              <a:t>tudents </a:t>
            </a:r>
            <a:r>
              <a:rPr lang="en-US" i="1" dirty="0">
                <a:solidFill>
                  <a:schemeClr val="tx1"/>
                </a:solidFill>
                <a:latin typeface="Times New Roman"/>
                <a:cs typeface="Times New Roman"/>
              </a:rPr>
              <a:t>are required to adapt to a new environment and new social relationships. </a:t>
            </a:r>
            <a:endParaRPr lang="en-US" i="1" dirty="0" smtClean="0">
              <a:solidFill>
                <a:schemeClr val="tx1"/>
              </a:solidFill>
              <a:latin typeface="Times New Roman"/>
              <a:cs typeface="Times New Roman"/>
            </a:endParaRPr>
          </a:p>
          <a:p>
            <a:pPr marL="203200" indent="0">
              <a:buNone/>
            </a:pPr>
            <a:r>
              <a:rPr lang="en-US" dirty="0">
                <a:solidFill>
                  <a:srgbClr val="000000"/>
                </a:solidFill>
                <a:latin typeface="Times New Roman"/>
                <a:cs typeface="Times New Roman"/>
              </a:rPr>
              <a:t>  </a:t>
            </a:r>
            <a:endParaRPr lang="en-US" sz="2200" dirty="0" smtClean="0">
              <a:solidFill>
                <a:srgbClr val="000000"/>
              </a:solidFill>
              <a:latin typeface="Times New Roman"/>
              <a:cs typeface="Times New Roman"/>
            </a:endParaRPr>
          </a:p>
          <a:p>
            <a:pPr marL="34290" indent="0">
              <a:buNone/>
            </a:pPr>
            <a:r>
              <a:rPr lang="en-US" sz="2200" b="1" dirty="0">
                <a:solidFill>
                  <a:srgbClr val="000000"/>
                </a:solidFill>
                <a:latin typeface="Times New Roman"/>
                <a:cs typeface="Times New Roman"/>
              </a:rPr>
              <a:t>Administrator </a:t>
            </a:r>
            <a:r>
              <a:rPr lang="en-US" sz="2200" b="1" dirty="0" smtClean="0">
                <a:solidFill>
                  <a:srgbClr val="000000"/>
                </a:solidFill>
                <a:latin typeface="Times New Roman"/>
                <a:cs typeface="Times New Roman"/>
              </a:rPr>
              <a:t>C4-</a:t>
            </a:r>
            <a:r>
              <a:rPr lang="en-US" sz="2200" b="1" dirty="0">
                <a:solidFill>
                  <a:srgbClr val="000000"/>
                </a:solidFill>
                <a:latin typeface="Times New Roman"/>
                <a:cs typeface="Times New Roman"/>
              </a:rPr>
              <a:t>5</a:t>
            </a:r>
            <a:r>
              <a:rPr lang="en-US" sz="2200" b="1" dirty="0" smtClean="0">
                <a:solidFill>
                  <a:srgbClr val="000000"/>
                </a:solidFill>
                <a:latin typeface="Times New Roman"/>
                <a:cs typeface="Times New Roman"/>
              </a:rPr>
              <a:t> </a:t>
            </a:r>
            <a:r>
              <a:rPr lang="en-US" sz="2200" b="1" dirty="0">
                <a:solidFill>
                  <a:srgbClr val="000000"/>
                </a:solidFill>
                <a:latin typeface="Times New Roman"/>
                <a:cs typeface="Times New Roman"/>
              </a:rPr>
              <a:t>shared:</a:t>
            </a:r>
          </a:p>
          <a:p>
            <a:r>
              <a:rPr lang="en-US" sz="2200" dirty="0">
                <a:solidFill>
                  <a:srgbClr val="000000"/>
                </a:solidFill>
                <a:latin typeface="Times New Roman"/>
                <a:cs typeface="Times New Roman"/>
              </a:rPr>
              <a:t>W</a:t>
            </a:r>
            <a:r>
              <a:rPr lang="en-US" sz="2200" dirty="0" smtClean="0">
                <a:solidFill>
                  <a:srgbClr val="000000"/>
                </a:solidFill>
                <a:latin typeface="Times New Roman"/>
                <a:cs typeface="Times New Roman"/>
              </a:rPr>
              <a:t>e </a:t>
            </a:r>
            <a:r>
              <a:rPr lang="en-US" sz="2200" dirty="0">
                <a:solidFill>
                  <a:srgbClr val="000000"/>
                </a:solidFill>
                <a:latin typeface="Times New Roman"/>
                <a:cs typeface="Times New Roman"/>
              </a:rPr>
              <a:t>have something called the </a:t>
            </a:r>
            <a:r>
              <a:rPr lang="en-US" sz="2200" dirty="0">
                <a:solidFill>
                  <a:srgbClr val="0000FF"/>
                </a:solidFill>
                <a:latin typeface="Times New Roman"/>
                <a:cs typeface="Times New Roman"/>
              </a:rPr>
              <a:t>Student Discipline Pyramid of Intervention</a:t>
            </a:r>
            <a:r>
              <a:rPr lang="en-US" sz="2200" dirty="0">
                <a:solidFill>
                  <a:srgbClr val="000000"/>
                </a:solidFill>
                <a:latin typeface="Times New Roman"/>
                <a:cs typeface="Times New Roman"/>
              </a:rPr>
              <a:t>.  Each block we have interventionists normally an EC person.  We use them because they have good conflict resolution and problem solving skills.  We’ve chosen one per block. </a:t>
            </a:r>
            <a:r>
              <a:rPr lang="en-US" sz="2200" dirty="0" smtClean="0">
                <a:solidFill>
                  <a:srgbClr val="000000"/>
                </a:solidFill>
                <a:latin typeface="Times New Roman"/>
                <a:cs typeface="Times New Roman"/>
              </a:rPr>
              <a:t> We </a:t>
            </a:r>
            <a:r>
              <a:rPr lang="en-US" sz="2200" dirty="0">
                <a:solidFill>
                  <a:srgbClr val="000000"/>
                </a:solidFill>
                <a:latin typeface="Times New Roman"/>
                <a:cs typeface="Times New Roman"/>
              </a:rPr>
              <a:t>have it structured whereas there are levels of infractions.  </a:t>
            </a:r>
            <a:endParaRPr lang="en-US" sz="2200" dirty="0" smtClean="0">
              <a:solidFill>
                <a:srgbClr val="000000"/>
              </a:solidFill>
              <a:latin typeface="Times New Roman"/>
              <a:cs typeface="Times New Roman"/>
            </a:endParaRPr>
          </a:p>
          <a:p>
            <a:endParaRPr lang="en-US" sz="2200" dirty="0" smtClean="0">
              <a:solidFill>
                <a:srgbClr val="000000"/>
              </a:solidFill>
              <a:latin typeface="Times New Roman"/>
              <a:cs typeface="Times New Roman"/>
            </a:endParaRPr>
          </a:p>
          <a:p>
            <a:pPr marL="34290" indent="0">
              <a:buNone/>
            </a:pPr>
            <a:r>
              <a:rPr lang="en-US" sz="2200" b="1" dirty="0">
                <a:solidFill>
                  <a:srgbClr val="000000"/>
                </a:solidFill>
                <a:latin typeface="Times New Roman"/>
                <a:cs typeface="Times New Roman"/>
              </a:rPr>
              <a:t>Administrator </a:t>
            </a:r>
            <a:r>
              <a:rPr lang="en-US" sz="2200" b="1" dirty="0" smtClean="0">
                <a:solidFill>
                  <a:srgbClr val="000000"/>
                </a:solidFill>
                <a:latin typeface="Times New Roman"/>
                <a:cs typeface="Times New Roman"/>
              </a:rPr>
              <a:t>D7-</a:t>
            </a:r>
            <a:r>
              <a:rPr lang="en-US" sz="2200" b="1" dirty="0">
                <a:solidFill>
                  <a:srgbClr val="000000"/>
                </a:solidFill>
                <a:latin typeface="Times New Roman"/>
                <a:cs typeface="Times New Roman"/>
              </a:rPr>
              <a:t>8</a:t>
            </a:r>
            <a:r>
              <a:rPr lang="en-US" sz="2200" b="1" dirty="0" smtClean="0">
                <a:solidFill>
                  <a:srgbClr val="000000"/>
                </a:solidFill>
                <a:latin typeface="Times New Roman"/>
                <a:cs typeface="Times New Roman"/>
              </a:rPr>
              <a:t> </a:t>
            </a:r>
            <a:r>
              <a:rPr lang="en-US" sz="2200" b="1" dirty="0">
                <a:solidFill>
                  <a:srgbClr val="000000"/>
                </a:solidFill>
                <a:latin typeface="Times New Roman"/>
                <a:cs typeface="Times New Roman"/>
              </a:rPr>
              <a:t>mentioned:</a:t>
            </a:r>
          </a:p>
          <a:p>
            <a:r>
              <a:rPr lang="en-US" sz="2200" dirty="0">
                <a:solidFill>
                  <a:srgbClr val="000000"/>
                </a:solidFill>
                <a:latin typeface="Times New Roman"/>
                <a:cs typeface="Times New Roman"/>
              </a:rPr>
              <a:t>Our </a:t>
            </a:r>
            <a:r>
              <a:rPr lang="en-US" sz="2200" dirty="0">
                <a:solidFill>
                  <a:srgbClr val="0000FF"/>
                </a:solidFill>
                <a:latin typeface="Times New Roman"/>
                <a:cs typeface="Times New Roman"/>
              </a:rPr>
              <a:t>handbook</a:t>
            </a:r>
            <a:r>
              <a:rPr lang="en-US" sz="2200" dirty="0">
                <a:solidFill>
                  <a:srgbClr val="000000"/>
                </a:solidFill>
                <a:latin typeface="Times New Roman"/>
                <a:cs typeface="Times New Roman"/>
              </a:rPr>
              <a:t> is pretty clear and the </a:t>
            </a:r>
            <a:r>
              <a:rPr lang="en-US" sz="2200" dirty="0">
                <a:solidFill>
                  <a:srgbClr val="0000FF"/>
                </a:solidFill>
                <a:latin typeface="Times New Roman"/>
                <a:cs typeface="Times New Roman"/>
              </a:rPr>
              <a:t>administrators are consistent</a:t>
            </a:r>
            <a:r>
              <a:rPr lang="en-US" sz="2200" dirty="0">
                <a:solidFill>
                  <a:srgbClr val="000000"/>
                </a:solidFill>
                <a:latin typeface="Times New Roman"/>
                <a:cs typeface="Times New Roman"/>
              </a:rPr>
              <a:t>.  Whatever the handbook says, we follow that.  </a:t>
            </a:r>
            <a:endParaRPr lang="en-US" sz="2200" dirty="0" smtClean="0">
              <a:solidFill>
                <a:srgbClr val="000000"/>
              </a:solidFill>
              <a:latin typeface="Times New Roman"/>
              <a:cs typeface="Times New Roman"/>
            </a:endParaRPr>
          </a:p>
          <a:p>
            <a:pPr marL="34290" indent="0">
              <a:buNone/>
            </a:pPr>
            <a:r>
              <a:rPr lang="en-US" sz="2200" dirty="0">
                <a:solidFill>
                  <a:srgbClr val="000000"/>
                </a:solidFill>
                <a:latin typeface="Times New Roman"/>
                <a:cs typeface="Times New Roman"/>
              </a:rPr>
              <a:t> </a:t>
            </a:r>
          </a:p>
          <a:p>
            <a:pPr marL="203200" indent="0">
              <a:buNone/>
            </a:pPr>
            <a:endParaRPr lang="en-US" sz="2000"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31</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5694107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7555" y="0"/>
            <a:ext cx="8946445" cy="1356360"/>
          </a:xfrm>
        </p:spPr>
        <p:txBody>
          <a:bodyPr/>
          <a:lstStyle/>
          <a:p>
            <a:pPr algn="ctr"/>
            <a:r>
              <a:rPr lang="en-US" dirty="0" smtClean="0">
                <a:solidFill>
                  <a:schemeClr val="tx1"/>
                </a:solidFill>
                <a:latin typeface="Times New Roman" panose="02020603050405020304" pitchFamily="18" charset="0"/>
                <a:cs typeface="Times New Roman" panose="02020603050405020304" pitchFamily="18" charset="0"/>
              </a:rPr>
              <a:t>Demonstrating Positive Character Traits </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486652" y="1091198"/>
            <a:ext cx="8142507" cy="5420211"/>
          </a:xfrm>
        </p:spPr>
        <p:txBody>
          <a:bodyPr>
            <a:normAutofit/>
          </a:bodyPr>
          <a:lstStyle/>
          <a:p>
            <a:pPr marL="34290" indent="0">
              <a:buNone/>
            </a:pPr>
            <a:r>
              <a:rPr lang="en-US" i="1" dirty="0" smtClean="0">
                <a:solidFill>
                  <a:schemeClr val="tx1"/>
                </a:solidFill>
                <a:latin typeface="Times New Roman"/>
                <a:cs typeface="Times New Roman"/>
              </a:rPr>
              <a:t>Administrators shared that the freshman students were self-motivated to improve their behavior after observing their peer role models.</a:t>
            </a:r>
            <a:r>
              <a:rPr lang="en-US" i="1" dirty="0">
                <a:solidFill>
                  <a:schemeClr val="tx1"/>
                </a:solidFill>
                <a:latin typeface="Times New Roman"/>
                <a:cs typeface="Times New Roman"/>
              </a:rPr>
              <a:t> </a:t>
            </a:r>
            <a:r>
              <a:rPr lang="en-US" i="1" dirty="0" smtClean="0">
                <a:solidFill>
                  <a:schemeClr val="tx1"/>
                </a:solidFill>
                <a:latin typeface="Times New Roman"/>
                <a:cs typeface="Times New Roman"/>
              </a:rPr>
              <a:t>A study of summer bridge programs revealed that character building and self-esteem helped students to participate in more school activities and leadership roles (Abbott &amp; Templeton, 2013). </a:t>
            </a:r>
          </a:p>
          <a:p>
            <a:pPr marL="34290" indent="0">
              <a:buNone/>
            </a:pPr>
            <a:r>
              <a:rPr lang="en-US" sz="2200" b="1" dirty="0" smtClean="0">
                <a:solidFill>
                  <a:schemeClr val="tx1"/>
                </a:solidFill>
                <a:latin typeface="Times New Roman"/>
                <a:cs typeface="Times New Roman"/>
              </a:rPr>
              <a:t>Administrator B2-</a:t>
            </a:r>
            <a:r>
              <a:rPr lang="en-US" sz="2200" b="1" dirty="0">
                <a:solidFill>
                  <a:schemeClr val="tx1"/>
                </a:solidFill>
                <a:latin typeface="Times New Roman"/>
                <a:cs typeface="Times New Roman"/>
              </a:rPr>
              <a:t>3</a:t>
            </a:r>
            <a:r>
              <a:rPr lang="en-US" sz="2200" b="1" dirty="0" smtClean="0">
                <a:solidFill>
                  <a:schemeClr val="tx1"/>
                </a:solidFill>
                <a:latin typeface="Times New Roman"/>
                <a:cs typeface="Times New Roman"/>
              </a:rPr>
              <a:t> </a:t>
            </a:r>
            <a:r>
              <a:rPr lang="en-US" sz="2200" b="1" dirty="0">
                <a:solidFill>
                  <a:schemeClr val="tx1"/>
                </a:solidFill>
                <a:latin typeface="Times New Roman"/>
                <a:cs typeface="Times New Roman"/>
              </a:rPr>
              <a:t>said:</a:t>
            </a:r>
          </a:p>
          <a:p>
            <a:r>
              <a:rPr lang="en-US" sz="2200" dirty="0">
                <a:solidFill>
                  <a:schemeClr val="tx1"/>
                </a:solidFill>
                <a:latin typeface="Times New Roman"/>
                <a:cs typeface="Times New Roman"/>
              </a:rPr>
              <a:t> </a:t>
            </a:r>
            <a:r>
              <a:rPr lang="en-US" sz="2200" dirty="0" smtClean="0">
                <a:solidFill>
                  <a:schemeClr val="tx1"/>
                </a:solidFill>
                <a:latin typeface="Times New Roman"/>
                <a:cs typeface="Times New Roman"/>
              </a:rPr>
              <a:t>Again, I believe that the self-esteem modules are working. </a:t>
            </a:r>
            <a:r>
              <a:rPr lang="en-US" sz="2200" dirty="0">
                <a:solidFill>
                  <a:schemeClr val="tx1"/>
                </a:solidFill>
                <a:latin typeface="Times New Roman"/>
                <a:cs typeface="Times New Roman"/>
              </a:rPr>
              <a:t> They’re </a:t>
            </a:r>
            <a:r>
              <a:rPr lang="en-US" sz="2200" dirty="0">
                <a:solidFill>
                  <a:srgbClr val="0000FF"/>
                </a:solidFill>
                <a:latin typeface="Times New Roman"/>
                <a:cs typeface="Times New Roman"/>
              </a:rPr>
              <a:t>acting mature, finding leadership roles, </a:t>
            </a:r>
            <a:r>
              <a:rPr lang="en-US" sz="2200" dirty="0">
                <a:solidFill>
                  <a:schemeClr val="tx1"/>
                </a:solidFill>
                <a:latin typeface="Times New Roman"/>
                <a:cs typeface="Times New Roman"/>
              </a:rPr>
              <a:t>and becoming involved in school-wide activities. </a:t>
            </a:r>
            <a:endParaRPr lang="en-US" sz="2200" dirty="0" smtClean="0">
              <a:solidFill>
                <a:schemeClr val="tx1"/>
              </a:solidFill>
              <a:latin typeface="Times New Roman"/>
              <a:cs typeface="Times New Roman"/>
            </a:endParaRPr>
          </a:p>
          <a:p>
            <a:pPr marL="34290" indent="0">
              <a:buNone/>
            </a:pPr>
            <a:r>
              <a:rPr lang="en-US" sz="2200" b="1" dirty="0" smtClean="0">
                <a:solidFill>
                  <a:srgbClr val="000000"/>
                </a:solidFill>
                <a:latin typeface="Times New Roman"/>
                <a:cs typeface="Times New Roman"/>
              </a:rPr>
              <a:t>Administrator </a:t>
            </a:r>
            <a:r>
              <a:rPr lang="en-US" sz="2200" b="1" dirty="0">
                <a:solidFill>
                  <a:srgbClr val="000000"/>
                </a:solidFill>
                <a:latin typeface="Times New Roman"/>
                <a:cs typeface="Times New Roman"/>
              </a:rPr>
              <a:t>C4-5 shared:</a:t>
            </a:r>
          </a:p>
          <a:p>
            <a:r>
              <a:rPr lang="en-US" sz="2200" dirty="0">
                <a:solidFill>
                  <a:srgbClr val="000000"/>
                </a:solidFill>
                <a:latin typeface="Times New Roman"/>
                <a:cs typeface="Times New Roman"/>
              </a:rPr>
              <a:t>The pyramid has changed the behavior and conduct in an overwhelming way. </a:t>
            </a:r>
            <a:r>
              <a:rPr lang="en-US" sz="2200" dirty="0" smtClean="0">
                <a:solidFill>
                  <a:srgbClr val="000000"/>
                </a:solidFill>
                <a:latin typeface="Times New Roman"/>
                <a:cs typeface="Times New Roman"/>
              </a:rPr>
              <a:t>They are learning self management and self control. They are becoming </a:t>
            </a:r>
            <a:r>
              <a:rPr lang="en-US" sz="2200" dirty="0">
                <a:solidFill>
                  <a:srgbClr val="000000"/>
                </a:solidFill>
                <a:latin typeface="Times New Roman"/>
                <a:cs typeface="Times New Roman"/>
              </a:rPr>
              <a:t>more </a:t>
            </a:r>
            <a:r>
              <a:rPr lang="en-US" sz="2200" dirty="0">
                <a:solidFill>
                  <a:srgbClr val="0000FF"/>
                </a:solidFill>
                <a:latin typeface="Times New Roman"/>
                <a:cs typeface="Times New Roman"/>
              </a:rPr>
              <a:t>responsible for their own behavior</a:t>
            </a:r>
            <a:r>
              <a:rPr lang="en-US" sz="2200" dirty="0">
                <a:solidFill>
                  <a:srgbClr val="000000"/>
                </a:solidFill>
                <a:latin typeface="Times New Roman"/>
                <a:cs typeface="Times New Roman"/>
              </a:rPr>
              <a:t>. </a:t>
            </a:r>
            <a:endParaRPr lang="en-US" sz="2200" dirty="0">
              <a:solidFill>
                <a:schemeClr val="tx1"/>
              </a:solidFill>
              <a:latin typeface="Times New Roman"/>
              <a:cs typeface="Times New Roman"/>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32</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1082433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363818"/>
            <a:ext cx="7406640" cy="553871"/>
          </a:xfrm>
        </p:spPr>
        <p:txBody>
          <a:bodyPr>
            <a:noAutofit/>
          </a:bodyPr>
          <a:lstStyle/>
          <a:p>
            <a:pPr algn="ctr"/>
            <a:r>
              <a:rPr lang="en-US" dirty="0" smtClean="0">
                <a:solidFill>
                  <a:srgbClr val="000000"/>
                </a:solidFill>
                <a:latin typeface="Times New Roman" panose="02020603050405020304" pitchFamily="18" charset="0"/>
                <a:cs typeface="Times New Roman" panose="02020603050405020304" pitchFamily="18" charset="0"/>
              </a:rPr>
              <a:t>Creating Positive School Climates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587182" y="1163472"/>
            <a:ext cx="7838202" cy="5172242"/>
          </a:xfrm>
        </p:spPr>
        <p:txBody>
          <a:bodyPr>
            <a:normAutofit/>
          </a:bodyPr>
          <a:lstStyle/>
          <a:p>
            <a:pPr marL="34290" indent="0">
              <a:buNone/>
            </a:pPr>
            <a:r>
              <a:rPr lang="en-US" i="1" dirty="0" smtClean="0">
                <a:solidFill>
                  <a:srgbClr val="000000"/>
                </a:solidFill>
                <a:latin typeface="Times New Roman"/>
                <a:cs typeface="Times New Roman"/>
              </a:rPr>
              <a:t>Administrators shared that one of the main goals of assisting the freshman students in making the transition from middle school was having them feel like a part of the school.  A supportive environment enhances a student’s sense of belonging, ownership of learning, recognition of good choices and ability to make good choices (NASSP, 2005).</a:t>
            </a:r>
          </a:p>
          <a:p>
            <a:pPr marL="34290" indent="0">
              <a:buNone/>
            </a:pPr>
            <a:r>
              <a:rPr lang="en-US" i="1" dirty="0" smtClean="0">
                <a:solidFill>
                  <a:srgbClr val="000000"/>
                </a:solidFill>
                <a:latin typeface="Times New Roman"/>
                <a:cs typeface="Times New Roman"/>
              </a:rPr>
              <a:t> </a:t>
            </a:r>
          </a:p>
          <a:p>
            <a:pPr marL="34290" indent="0">
              <a:buNone/>
            </a:pPr>
            <a:r>
              <a:rPr lang="en-US" sz="2200" b="1" dirty="0" smtClean="0">
                <a:solidFill>
                  <a:schemeClr val="tx1"/>
                </a:solidFill>
                <a:latin typeface="Times New Roman"/>
                <a:cs typeface="Times New Roman"/>
              </a:rPr>
              <a:t>Administrator B2-</a:t>
            </a:r>
            <a:r>
              <a:rPr lang="en-US" sz="2200" b="1" dirty="0">
                <a:solidFill>
                  <a:schemeClr val="tx1"/>
                </a:solidFill>
                <a:latin typeface="Times New Roman"/>
                <a:cs typeface="Times New Roman"/>
              </a:rPr>
              <a:t>2</a:t>
            </a:r>
            <a:r>
              <a:rPr lang="en-US" sz="2200" b="1" dirty="0" smtClean="0">
                <a:solidFill>
                  <a:schemeClr val="tx1"/>
                </a:solidFill>
                <a:latin typeface="Times New Roman"/>
                <a:cs typeface="Times New Roman"/>
              </a:rPr>
              <a:t> </a:t>
            </a:r>
            <a:r>
              <a:rPr lang="en-US" sz="2200" b="1" dirty="0">
                <a:solidFill>
                  <a:schemeClr val="tx1"/>
                </a:solidFill>
                <a:latin typeface="Times New Roman"/>
                <a:cs typeface="Times New Roman"/>
              </a:rPr>
              <a:t>replied</a:t>
            </a:r>
            <a:r>
              <a:rPr lang="en-US" sz="2200" b="1" dirty="0" smtClean="0">
                <a:solidFill>
                  <a:schemeClr val="tx1"/>
                </a:solidFill>
                <a:latin typeface="Times New Roman"/>
                <a:cs typeface="Times New Roman"/>
              </a:rPr>
              <a:t>:</a:t>
            </a:r>
            <a:endParaRPr lang="en-US" sz="2200" b="1" dirty="0">
              <a:solidFill>
                <a:schemeClr val="tx1"/>
              </a:solidFill>
              <a:latin typeface="Times New Roman"/>
              <a:cs typeface="Times New Roman"/>
            </a:endParaRPr>
          </a:p>
          <a:p>
            <a:r>
              <a:rPr lang="en-US" sz="2200" dirty="0">
                <a:solidFill>
                  <a:schemeClr val="tx1"/>
                </a:solidFill>
                <a:latin typeface="Times New Roman"/>
                <a:cs typeface="Times New Roman"/>
              </a:rPr>
              <a:t>I think that part of it is that the freshman students want to </a:t>
            </a:r>
            <a:r>
              <a:rPr lang="en-US" sz="2200" dirty="0">
                <a:solidFill>
                  <a:srgbClr val="0000FF"/>
                </a:solidFill>
                <a:latin typeface="Times New Roman"/>
                <a:cs typeface="Times New Roman"/>
              </a:rPr>
              <a:t>feel a part </a:t>
            </a:r>
            <a:r>
              <a:rPr lang="en-US" sz="2200" dirty="0">
                <a:solidFill>
                  <a:schemeClr val="tx1"/>
                </a:solidFill>
                <a:latin typeface="Times New Roman"/>
                <a:cs typeface="Times New Roman"/>
              </a:rPr>
              <a:t>of </a:t>
            </a:r>
            <a:r>
              <a:rPr lang="en-US" sz="2200" dirty="0" smtClean="0">
                <a:solidFill>
                  <a:schemeClr val="tx1"/>
                </a:solidFill>
                <a:latin typeface="Times New Roman"/>
                <a:cs typeface="Times New Roman"/>
              </a:rPr>
              <a:t>the </a:t>
            </a:r>
            <a:r>
              <a:rPr lang="en-US" sz="2200" dirty="0">
                <a:solidFill>
                  <a:schemeClr val="tx1"/>
                </a:solidFill>
                <a:latin typeface="Times New Roman"/>
                <a:cs typeface="Times New Roman"/>
              </a:rPr>
              <a:t>school’s culture.   </a:t>
            </a:r>
            <a:endParaRPr lang="en-US" sz="2200" dirty="0" smtClean="0">
              <a:solidFill>
                <a:schemeClr val="tx1"/>
              </a:solidFill>
              <a:latin typeface="Times New Roman"/>
              <a:cs typeface="Times New Roman"/>
            </a:endParaRPr>
          </a:p>
          <a:p>
            <a:pPr marL="34290" indent="0">
              <a:buNone/>
            </a:pPr>
            <a:r>
              <a:rPr lang="en-US" sz="2200" b="1" dirty="0">
                <a:solidFill>
                  <a:schemeClr val="tx1"/>
                </a:solidFill>
                <a:latin typeface="Times New Roman"/>
                <a:cs typeface="Times New Roman"/>
              </a:rPr>
              <a:t>Administrator </a:t>
            </a:r>
            <a:r>
              <a:rPr lang="en-US" sz="2200" b="1" dirty="0" smtClean="0">
                <a:solidFill>
                  <a:schemeClr val="tx1"/>
                </a:solidFill>
                <a:latin typeface="Times New Roman"/>
                <a:cs typeface="Times New Roman"/>
              </a:rPr>
              <a:t>B2-</a:t>
            </a:r>
            <a:r>
              <a:rPr lang="en-US" sz="2200" b="1" dirty="0">
                <a:solidFill>
                  <a:schemeClr val="tx1"/>
                </a:solidFill>
                <a:latin typeface="Times New Roman"/>
                <a:cs typeface="Times New Roman"/>
              </a:rPr>
              <a:t>3</a:t>
            </a:r>
            <a:r>
              <a:rPr lang="en-US" sz="2200" b="1" dirty="0" smtClean="0">
                <a:solidFill>
                  <a:schemeClr val="tx1"/>
                </a:solidFill>
                <a:latin typeface="Times New Roman"/>
                <a:cs typeface="Times New Roman"/>
              </a:rPr>
              <a:t> </a:t>
            </a:r>
            <a:r>
              <a:rPr lang="en-US" sz="2200" b="1" dirty="0">
                <a:solidFill>
                  <a:schemeClr val="tx1"/>
                </a:solidFill>
                <a:latin typeface="Times New Roman"/>
                <a:cs typeface="Times New Roman"/>
              </a:rPr>
              <a:t>added:</a:t>
            </a:r>
          </a:p>
          <a:p>
            <a:r>
              <a:rPr lang="en-US" sz="2200" dirty="0">
                <a:solidFill>
                  <a:schemeClr val="tx1"/>
                </a:solidFill>
                <a:latin typeface="Times New Roman"/>
                <a:cs typeface="Times New Roman"/>
              </a:rPr>
              <a:t>We let them know how important they are to our school family. We want them to </a:t>
            </a:r>
            <a:r>
              <a:rPr lang="en-US" sz="2200" dirty="0">
                <a:solidFill>
                  <a:srgbClr val="0000FF"/>
                </a:solidFill>
                <a:latin typeface="Times New Roman"/>
                <a:cs typeface="Times New Roman"/>
              </a:rPr>
              <a:t>feel like they’re important </a:t>
            </a:r>
            <a:r>
              <a:rPr lang="en-US" sz="2200" dirty="0">
                <a:solidFill>
                  <a:schemeClr val="tx1"/>
                </a:solidFill>
                <a:latin typeface="Times New Roman"/>
                <a:cs typeface="Times New Roman"/>
              </a:rPr>
              <a:t>to the success of our clubs, organizations, and sports. </a:t>
            </a:r>
            <a:endParaRPr lang="en-US" sz="2200" dirty="0" smtClean="0">
              <a:solidFill>
                <a:schemeClr val="tx1"/>
              </a:solidFill>
              <a:latin typeface="Times New Roman"/>
              <a:cs typeface="Times New Roman"/>
            </a:endParaRPr>
          </a:p>
          <a:p>
            <a:pPr marL="34290" indent="0">
              <a:buNone/>
            </a:pPr>
            <a:r>
              <a:rPr lang="en-US" dirty="0"/>
              <a:t>  </a:t>
            </a: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33</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9800787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464024"/>
            <a:ext cx="7406640" cy="658504"/>
          </a:xfrm>
        </p:spPr>
        <p:txBody>
          <a:bodyPr>
            <a:normAutofit/>
          </a:bodyPr>
          <a:lstStyle/>
          <a:p>
            <a:pPr algn="ctr"/>
            <a:r>
              <a:rPr lang="en-US" dirty="0" smtClean="0">
                <a:solidFill>
                  <a:srgbClr val="000000"/>
                </a:solidFill>
                <a:latin typeface="Times New Roman" panose="02020603050405020304" pitchFamily="18" charset="0"/>
                <a:cs typeface="Times New Roman" panose="02020603050405020304" pitchFamily="18" charset="0"/>
              </a:rPr>
              <a:t>Fostering Parental Involvement</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122830" y="1122528"/>
            <a:ext cx="8884692" cy="5332863"/>
          </a:xfrm>
        </p:spPr>
        <p:txBody>
          <a:bodyPr/>
          <a:lstStyle/>
          <a:p>
            <a:pPr marL="34290" indent="0">
              <a:buNone/>
            </a:pPr>
            <a:r>
              <a:rPr lang="en-US" i="1" dirty="0">
                <a:solidFill>
                  <a:srgbClr val="000000"/>
                </a:solidFill>
                <a:latin typeface="Times New Roman"/>
                <a:cs typeface="Times New Roman"/>
              </a:rPr>
              <a:t>In the way of helping grade nine students make the transition from middle to high school the majority of the schools included parents in freshman summer orientation camp. This supports Mizelle and Irvin (2000) study that parental involvement is a major contributor to a child’s academic success from early childhood through adulthood. </a:t>
            </a:r>
          </a:p>
          <a:p>
            <a:endParaRPr lang="en-US" dirty="0" smtClean="0">
              <a:solidFill>
                <a:srgbClr val="000000"/>
              </a:solidFill>
              <a:latin typeface="Times New Roman"/>
              <a:cs typeface="Times New Roman"/>
            </a:endParaRPr>
          </a:p>
          <a:p>
            <a:pPr marL="34290" indent="0">
              <a:buNone/>
            </a:pPr>
            <a:r>
              <a:rPr lang="en-US" sz="2200" b="1" dirty="0" smtClean="0">
                <a:solidFill>
                  <a:srgbClr val="000000"/>
                </a:solidFill>
                <a:latin typeface="Times New Roman"/>
                <a:cs typeface="Times New Roman"/>
              </a:rPr>
              <a:t>Administrator B2-2 said:</a:t>
            </a:r>
          </a:p>
          <a:p>
            <a:r>
              <a:rPr lang="en-US" sz="2200" dirty="0" smtClean="0">
                <a:solidFill>
                  <a:srgbClr val="000000"/>
                </a:solidFill>
                <a:latin typeface="Times New Roman"/>
                <a:cs typeface="Times New Roman"/>
              </a:rPr>
              <a:t>Another thing is that we bring parents into the school early.  During the freshman orientation camp we set up an evening where </a:t>
            </a:r>
            <a:r>
              <a:rPr lang="en-US" sz="2200" dirty="0" smtClean="0">
                <a:solidFill>
                  <a:srgbClr val="0000FF"/>
                </a:solidFill>
                <a:latin typeface="Times New Roman"/>
                <a:cs typeface="Times New Roman"/>
              </a:rPr>
              <a:t>parents are invited </a:t>
            </a:r>
            <a:r>
              <a:rPr lang="en-US" sz="2200" dirty="0" smtClean="0">
                <a:solidFill>
                  <a:srgbClr val="000000"/>
                </a:solidFill>
                <a:latin typeface="Times New Roman"/>
                <a:cs typeface="Times New Roman"/>
              </a:rPr>
              <a:t>into the school.  I believe this sets the stage and allows </a:t>
            </a:r>
            <a:r>
              <a:rPr lang="en-US" sz="2200" dirty="0" smtClean="0">
                <a:solidFill>
                  <a:srgbClr val="0000FF"/>
                </a:solidFill>
                <a:latin typeface="Times New Roman"/>
                <a:cs typeface="Times New Roman"/>
              </a:rPr>
              <a:t>parents to feel invited</a:t>
            </a:r>
            <a:r>
              <a:rPr lang="en-US" sz="2200" dirty="0" smtClean="0">
                <a:solidFill>
                  <a:srgbClr val="000000"/>
                </a:solidFill>
                <a:latin typeface="Times New Roman"/>
                <a:cs typeface="Times New Roman"/>
              </a:rPr>
              <a:t> into our building instead of being intimidated by the entire process. </a:t>
            </a:r>
          </a:p>
          <a:p>
            <a:pPr marL="34290" indent="0">
              <a:buNone/>
            </a:pPr>
            <a:r>
              <a:rPr lang="en-US" sz="2200" b="1" dirty="0" smtClean="0">
                <a:solidFill>
                  <a:srgbClr val="000000"/>
                </a:solidFill>
                <a:latin typeface="Times New Roman"/>
                <a:cs typeface="Times New Roman"/>
              </a:rPr>
              <a:t>Administrator C5-6 mentioned:</a:t>
            </a:r>
          </a:p>
          <a:p>
            <a:r>
              <a:rPr lang="en-US" sz="2200" dirty="0" smtClean="0">
                <a:solidFill>
                  <a:srgbClr val="000000"/>
                </a:solidFill>
                <a:latin typeface="Times New Roman"/>
                <a:cs typeface="Times New Roman"/>
              </a:rPr>
              <a:t>Just to set the tone, during the summer we </a:t>
            </a:r>
            <a:r>
              <a:rPr lang="en-US" sz="2200" dirty="0" smtClean="0">
                <a:solidFill>
                  <a:srgbClr val="0000FF"/>
                </a:solidFill>
                <a:latin typeface="Times New Roman"/>
                <a:cs typeface="Times New Roman"/>
              </a:rPr>
              <a:t>allow parents and students</a:t>
            </a:r>
            <a:r>
              <a:rPr lang="en-US" sz="2200" dirty="0" smtClean="0">
                <a:solidFill>
                  <a:srgbClr val="000000"/>
                </a:solidFill>
                <a:latin typeface="Times New Roman"/>
                <a:cs typeface="Times New Roman"/>
              </a:rPr>
              <a:t> to come in and just go through the building as long as they have their schedule. </a:t>
            </a:r>
            <a:r>
              <a:rPr lang="en-US" dirty="0" smtClean="0">
                <a:solidFill>
                  <a:srgbClr val="000000"/>
                </a:solidFill>
              </a:rPr>
              <a:t>  </a:t>
            </a:r>
            <a:r>
              <a:rPr lang="en-US" dirty="0" smtClean="0"/>
              <a:t>  </a:t>
            </a:r>
            <a:endParaRPr lang="en-US"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34</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5908831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778" y="194143"/>
            <a:ext cx="8621889" cy="1356360"/>
          </a:xfrm>
        </p:spPr>
        <p:txBody>
          <a:bodyPr/>
          <a:lstStyle/>
          <a:p>
            <a:r>
              <a:rPr lang="en-US" dirty="0" smtClean="0">
                <a:solidFill>
                  <a:srgbClr val="000000"/>
                </a:solidFill>
                <a:latin typeface="Times New Roman"/>
                <a:cs typeface="Times New Roman"/>
              </a:rPr>
              <a:t>Retaining Small Learning Communities</a:t>
            </a:r>
            <a:endParaRPr lang="en-US" dirty="0">
              <a:solidFill>
                <a:srgbClr val="000000"/>
              </a:solidFill>
              <a:latin typeface="Times New Roman"/>
              <a:cs typeface="Times New Roman"/>
            </a:endParaRPr>
          </a:p>
        </p:txBody>
      </p:sp>
      <p:sp>
        <p:nvSpPr>
          <p:cNvPr id="3" name="Content Placeholder 2"/>
          <p:cNvSpPr>
            <a:spLocks noGrp="1"/>
          </p:cNvSpPr>
          <p:nvPr>
            <p:ph idx="1"/>
          </p:nvPr>
        </p:nvSpPr>
        <p:spPr>
          <a:xfrm>
            <a:off x="462913" y="1270110"/>
            <a:ext cx="8142506" cy="4825890"/>
          </a:xfrm>
        </p:spPr>
        <p:txBody>
          <a:bodyPr>
            <a:normAutofit fontScale="92500" lnSpcReduction="20000"/>
          </a:bodyPr>
          <a:lstStyle/>
          <a:p>
            <a:pPr marL="34290" indent="0">
              <a:buNone/>
            </a:pPr>
            <a:r>
              <a:rPr lang="en-US" i="1" dirty="0" smtClean="0">
                <a:solidFill>
                  <a:srgbClr val="000000"/>
                </a:solidFill>
                <a:latin typeface="Times New Roman"/>
                <a:cs typeface="Times New Roman"/>
              </a:rPr>
              <a:t>Consistently</a:t>
            </a:r>
            <a:r>
              <a:rPr lang="en-US" i="1" dirty="0">
                <a:solidFill>
                  <a:srgbClr val="000000"/>
                </a:solidFill>
                <a:latin typeface="Times New Roman"/>
                <a:cs typeface="Times New Roman"/>
              </a:rPr>
              <a:t>, administrators agreed that the Small Learning Communities setting helped to support intervention, remediation, systematic plans, teaming time</a:t>
            </a:r>
            <a:r>
              <a:rPr lang="en-US" i="1" dirty="0" smtClean="0">
                <a:solidFill>
                  <a:srgbClr val="000000"/>
                </a:solidFill>
                <a:latin typeface="Times New Roman"/>
                <a:cs typeface="Times New Roman"/>
              </a:rPr>
              <a:t>. </a:t>
            </a:r>
            <a:r>
              <a:rPr lang="en-US" i="1" dirty="0">
                <a:solidFill>
                  <a:srgbClr val="000000"/>
                </a:solidFill>
                <a:latin typeface="Times New Roman"/>
                <a:cs typeface="Times New Roman"/>
              </a:rPr>
              <a:t> </a:t>
            </a:r>
            <a:r>
              <a:rPr lang="en-US" i="1" dirty="0" smtClean="0">
                <a:solidFill>
                  <a:srgbClr val="000000"/>
                </a:solidFill>
                <a:latin typeface="Times New Roman"/>
                <a:cs typeface="Times New Roman"/>
              </a:rPr>
              <a:t>This supports McAndrews &amp; Anderson (2002) study that the success </a:t>
            </a:r>
            <a:r>
              <a:rPr lang="en-US" i="1" dirty="0">
                <a:solidFill>
                  <a:srgbClr val="000000"/>
                </a:solidFill>
                <a:latin typeface="Times New Roman"/>
                <a:cs typeface="Times New Roman"/>
              </a:rPr>
              <a:t>and failure of small learning communities </a:t>
            </a:r>
            <a:r>
              <a:rPr lang="en-US" i="1" dirty="0" smtClean="0">
                <a:solidFill>
                  <a:srgbClr val="000000"/>
                </a:solidFill>
                <a:latin typeface="Times New Roman"/>
                <a:cs typeface="Times New Roman"/>
              </a:rPr>
              <a:t>relies </a:t>
            </a:r>
            <a:r>
              <a:rPr lang="en-US" i="1" dirty="0">
                <a:solidFill>
                  <a:srgbClr val="000000"/>
                </a:solidFill>
                <a:latin typeface="Times New Roman"/>
                <a:cs typeface="Times New Roman"/>
              </a:rPr>
              <a:t>upon the support and commitment of parents, teachers, administrators, and all stakeholders involved. </a:t>
            </a:r>
            <a:endParaRPr lang="en-US" i="1" dirty="0" smtClean="0">
              <a:solidFill>
                <a:srgbClr val="000000"/>
              </a:solidFill>
              <a:latin typeface="Times New Roman"/>
              <a:cs typeface="Times New Roman"/>
            </a:endParaRPr>
          </a:p>
          <a:p>
            <a:endParaRPr lang="en-US" b="1" dirty="0">
              <a:solidFill>
                <a:srgbClr val="000000"/>
              </a:solidFill>
              <a:latin typeface="Times New Roman"/>
              <a:cs typeface="Times New Roman"/>
            </a:endParaRPr>
          </a:p>
          <a:p>
            <a:pPr marL="34290" indent="0">
              <a:buNone/>
            </a:pPr>
            <a:r>
              <a:rPr lang="en-US" sz="2200" b="1" dirty="0" smtClean="0">
                <a:solidFill>
                  <a:srgbClr val="000000"/>
                </a:solidFill>
                <a:latin typeface="Times New Roman"/>
                <a:cs typeface="Times New Roman"/>
              </a:rPr>
              <a:t>Administrator B2-</a:t>
            </a:r>
            <a:r>
              <a:rPr lang="en-US" sz="2200" b="1" dirty="0">
                <a:solidFill>
                  <a:srgbClr val="000000"/>
                </a:solidFill>
                <a:latin typeface="Times New Roman"/>
                <a:cs typeface="Times New Roman"/>
              </a:rPr>
              <a:t>2</a:t>
            </a:r>
            <a:r>
              <a:rPr lang="en-US" sz="2200" b="1" dirty="0" smtClean="0">
                <a:solidFill>
                  <a:srgbClr val="000000"/>
                </a:solidFill>
                <a:latin typeface="Times New Roman"/>
                <a:cs typeface="Times New Roman"/>
              </a:rPr>
              <a:t> </a:t>
            </a:r>
            <a:r>
              <a:rPr lang="en-US" sz="2200" b="1" dirty="0">
                <a:solidFill>
                  <a:srgbClr val="000000"/>
                </a:solidFill>
                <a:latin typeface="Times New Roman"/>
                <a:cs typeface="Times New Roman"/>
              </a:rPr>
              <a:t>indicated:</a:t>
            </a:r>
          </a:p>
          <a:p>
            <a:r>
              <a:rPr lang="en-US" sz="2200" dirty="0" smtClean="0">
                <a:solidFill>
                  <a:schemeClr val="tx1"/>
                </a:solidFill>
                <a:latin typeface="Times New Roman"/>
                <a:cs typeface="Times New Roman"/>
              </a:rPr>
              <a:t>The </a:t>
            </a:r>
            <a:r>
              <a:rPr lang="en-US" sz="2200" dirty="0">
                <a:solidFill>
                  <a:schemeClr val="tx1"/>
                </a:solidFill>
                <a:latin typeface="Times New Roman"/>
                <a:cs typeface="Times New Roman"/>
              </a:rPr>
              <a:t>students are able to participate in team building exercises.  It’s not always about academics. Sometimes it’s about redirecting behavior during Small Learning Communities </a:t>
            </a:r>
            <a:r>
              <a:rPr lang="en-US" sz="2200" dirty="0" smtClean="0">
                <a:solidFill>
                  <a:schemeClr val="tx1"/>
                </a:solidFill>
                <a:latin typeface="Times New Roman"/>
                <a:cs typeface="Times New Roman"/>
              </a:rPr>
              <a:t>time we still </a:t>
            </a:r>
            <a:r>
              <a:rPr lang="en-US" sz="2200" dirty="0">
                <a:solidFill>
                  <a:schemeClr val="tx1"/>
                </a:solidFill>
                <a:latin typeface="Times New Roman"/>
                <a:cs typeface="Times New Roman"/>
              </a:rPr>
              <a:t>monitor academic success indicators that are not specifically with a class or class standard but more overall metacognitive strategies. </a:t>
            </a:r>
          </a:p>
          <a:p>
            <a:endParaRPr lang="en-US" sz="2200" dirty="0" smtClean="0">
              <a:solidFill>
                <a:srgbClr val="000000"/>
              </a:solidFill>
              <a:latin typeface="Times New Roman"/>
              <a:cs typeface="Times New Roman"/>
            </a:endParaRPr>
          </a:p>
          <a:p>
            <a:pPr marL="34290" indent="0">
              <a:buNone/>
            </a:pPr>
            <a:r>
              <a:rPr lang="en-US" sz="2200" b="1" dirty="0">
                <a:solidFill>
                  <a:srgbClr val="000000"/>
                </a:solidFill>
                <a:latin typeface="Times New Roman"/>
                <a:cs typeface="Times New Roman"/>
              </a:rPr>
              <a:t>Administrator </a:t>
            </a:r>
            <a:r>
              <a:rPr lang="en-US" sz="2200" b="1" dirty="0" smtClean="0">
                <a:solidFill>
                  <a:srgbClr val="000000"/>
                </a:solidFill>
                <a:latin typeface="Times New Roman"/>
                <a:cs typeface="Times New Roman"/>
              </a:rPr>
              <a:t>B2-</a:t>
            </a:r>
            <a:r>
              <a:rPr lang="en-US" sz="2200" b="1" dirty="0">
                <a:solidFill>
                  <a:srgbClr val="000000"/>
                </a:solidFill>
                <a:latin typeface="Times New Roman"/>
                <a:cs typeface="Times New Roman"/>
              </a:rPr>
              <a:t>3</a:t>
            </a:r>
            <a:r>
              <a:rPr lang="en-US" sz="2200" b="1" dirty="0" smtClean="0">
                <a:solidFill>
                  <a:srgbClr val="000000"/>
                </a:solidFill>
                <a:latin typeface="Times New Roman"/>
                <a:cs typeface="Times New Roman"/>
              </a:rPr>
              <a:t> </a:t>
            </a:r>
            <a:r>
              <a:rPr lang="en-US" sz="2200" b="1" dirty="0">
                <a:solidFill>
                  <a:srgbClr val="000000"/>
                </a:solidFill>
                <a:latin typeface="Times New Roman"/>
                <a:cs typeface="Times New Roman"/>
              </a:rPr>
              <a:t>expressed:</a:t>
            </a:r>
          </a:p>
          <a:p>
            <a:r>
              <a:rPr lang="en-US" sz="2200" dirty="0">
                <a:solidFill>
                  <a:srgbClr val="000000"/>
                </a:solidFill>
                <a:latin typeface="Times New Roman"/>
                <a:cs typeface="Times New Roman"/>
              </a:rPr>
              <a:t>Our students meet in their </a:t>
            </a:r>
            <a:r>
              <a:rPr lang="en-US" sz="2200" dirty="0">
                <a:solidFill>
                  <a:srgbClr val="0000FF"/>
                </a:solidFill>
                <a:latin typeface="Times New Roman"/>
                <a:cs typeface="Times New Roman"/>
              </a:rPr>
              <a:t>small communities during Math I</a:t>
            </a:r>
            <a:r>
              <a:rPr lang="en-US" sz="2200" dirty="0">
                <a:solidFill>
                  <a:srgbClr val="000000"/>
                </a:solidFill>
                <a:latin typeface="Times New Roman"/>
                <a:cs typeface="Times New Roman"/>
              </a:rPr>
              <a:t>.  I think it’s good that they are being exposed to different teachers and that they are getting to mingle. </a:t>
            </a:r>
            <a:r>
              <a:rPr lang="en-US" sz="2200" dirty="0" smtClean="0">
                <a:solidFill>
                  <a:srgbClr val="000000"/>
                </a:solidFill>
                <a:latin typeface="Times New Roman"/>
                <a:cs typeface="Times New Roman"/>
              </a:rPr>
              <a:t>This helps </a:t>
            </a:r>
            <a:r>
              <a:rPr lang="en-US" sz="2200" dirty="0" smtClean="0">
                <a:solidFill>
                  <a:srgbClr val="0000FF"/>
                </a:solidFill>
                <a:latin typeface="Times New Roman"/>
                <a:cs typeface="Times New Roman"/>
              </a:rPr>
              <a:t>with respecting differences</a:t>
            </a:r>
            <a:r>
              <a:rPr lang="en-US" sz="2200" dirty="0" smtClean="0">
                <a:solidFill>
                  <a:srgbClr val="000000"/>
                </a:solidFill>
                <a:latin typeface="Times New Roman"/>
                <a:cs typeface="Times New Roman"/>
              </a:rPr>
              <a:t>.  </a:t>
            </a:r>
            <a:endParaRPr lang="en-US" sz="2200" dirty="0">
              <a:solidFill>
                <a:srgbClr val="000000"/>
              </a:solidFill>
              <a:latin typeface="Times New Roman"/>
              <a:cs typeface="Times New Roman"/>
            </a:endParaRPr>
          </a:p>
          <a:p>
            <a:endParaRPr lang="en-US"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35</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3851836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289105"/>
            <a:ext cx="7406640" cy="1356360"/>
          </a:xfrm>
        </p:spPr>
        <p:txBody>
          <a:bodyPr/>
          <a:lstStyle/>
          <a:p>
            <a:pPr algn="ctr"/>
            <a:r>
              <a:rPr lang="en-US" dirty="0" smtClean="0">
                <a:solidFill>
                  <a:srgbClr val="000000"/>
                </a:solidFill>
                <a:latin typeface="Times New Roman" panose="02020603050405020304" pitchFamily="18" charset="0"/>
                <a:cs typeface="Times New Roman" panose="02020603050405020304" pitchFamily="18" charset="0"/>
              </a:rPr>
              <a:t>Fostering Collaboration</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510391" y="1365070"/>
            <a:ext cx="8154376" cy="5127921"/>
          </a:xfrm>
        </p:spPr>
        <p:txBody>
          <a:bodyPr>
            <a:normAutofit fontScale="92500" lnSpcReduction="10000"/>
          </a:bodyPr>
          <a:lstStyle/>
          <a:p>
            <a:pPr marL="34290" indent="0">
              <a:buNone/>
            </a:pPr>
            <a:r>
              <a:rPr lang="en-US" sz="2400" i="1" dirty="0" smtClean="0">
                <a:solidFill>
                  <a:srgbClr val="000000"/>
                </a:solidFill>
                <a:latin typeface="Times New Roman"/>
                <a:cs typeface="Times New Roman"/>
              </a:rPr>
              <a:t>Administrators shared the importance collaboration between the middle schools and high schools. This supports the MDS&amp;EE (2015) study that teachers meeting regularly in PLCs improves student achievement. The study also found that students were more at ease if they had participated in information sessions at the middle school before making the transition to the high school.  </a:t>
            </a:r>
          </a:p>
          <a:p>
            <a:pPr marL="34290" indent="0">
              <a:buNone/>
            </a:pPr>
            <a:endParaRPr lang="en-US" sz="2400" b="1" i="1" dirty="0">
              <a:solidFill>
                <a:srgbClr val="000000"/>
              </a:solidFill>
              <a:latin typeface="Times New Roman"/>
              <a:cs typeface="Times New Roman"/>
            </a:endParaRPr>
          </a:p>
          <a:p>
            <a:pPr marL="34290" indent="0">
              <a:buNone/>
            </a:pPr>
            <a:r>
              <a:rPr lang="en-US" sz="2400" b="1" dirty="0" smtClean="0">
                <a:solidFill>
                  <a:srgbClr val="000000"/>
                </a:solidFill>
                <a:latin typeface="Times New Roman"/>
                <a:cs typeface="Times New Roman"/>
              </a:rPr>
              <a:t>Administrator A1-</a:t>
            </a:r>
            <a:r>
              <a:rPr lang="en-US" sz="2400" b="1" dirty="0">
                <a:solidFill>
                  <a:srgbClr val="000000"/>
                </a:solidFill>
                <a:latin typeface="Times New Roman"/>
                <a:cs typeface="Times New Roman"/>
              </a:rPr>
              <a:t>1 said:  </a:t>
            </a:r>
          </a:p>
          <a:p>
            <a:r>
              <a:rPr lang="en-US" sz="2400" dirty="0" smtClean="0">
                <a:solidFill>
                  <a:srgbClr val="000000"/>
                </a:solidFill>
                <a:latin typeface="Times New Roman"/>
                <a:cs typeface="Times New Roman"/>
              </a:rPr>
              <a:t>We try to work very closely with the middle school and plan for times when our school counselors can meet with parents and transitioning 9</a:t>
            </a:r>
            <a:r>
              <a:rPr lang="en-US" sz="2400" baseline="30000" dirty="0" smtClean="0">
                <a:solidFill>
                  <a:srgbClr val="000000"/>
                </a:solidFill>
                <a:latin typeface="Times New Roman"/>
                <a:cs typeface="Times New Roman"/>
              </a:rPr>
              <a:t>th</a:t>
            </a:r>
            <a:r>
              <a:rPr lang="en-US" sz="2400" dirty="0" smtClean="0">
                <a:solidFill>
                  <a:srgbClr val="000000"/>
                </a:solidFill>
                <a:latin typeface="Times New Roman"/>
                <a:cs typeface="Times New Roman"/>
              </a:rPr>
              <a:t> graders.  I meet with 8</a:t>
            </a:r>
            <a:r>
              <a:rPr lang="en-US" sz="2400" baseline="30000" dirty="0" smtClean="0">
                <a:solidFill>
                  <a:srgbClr val="000000"/>
                </a:solidFill>
                <a:latin typeface="Times New Roman"/>
                <a:cs typeface="Times New Roman"/>
              </a:rPr>
              <a:t>th</a:t>
            </a:r>
            <a:r>
              <a:rPr lang="en-US" sz="2400" dirty="0" smtClean="0">
                <a:solidFill>
                  <a:srgbClr val="000000"/>
                </a:solidFill>
                <a:latin typeface="Times New Roman"/>
                <a:cs typeface="Times New Roman"/>
              </a:rPr>
              <a:t> graders just today. </a:t>
            </a:r>
          </a:p>
          <a:p>
            <a:r>
              <a:rPr lang="en-US" sz="2400" b="1" dirty="0" smtClean="0">
                <a:solidFill>
                  <a:srgbClr val="000000"/>
                </a:solidFill>
                <a:latin typeface="Times New Roman"/>
                <a:cs typeface="Times New Roman"/>
              </a:rPr>
              <a:t>Administrator B3-</a:t>
            </a:r>
            <a:r>
              <a:rPr lang="en-US" sz="2400" b="1" dirty="0">
                <a:solidFill>
                  <a:srgbClr val="000000"/>
                </a:solidFill>
                <a:latin typeface="Times New Roman"/>
                <a:cs typeface="Times New Roman"/>
              </a:rPr>
              <a:t>4</a:t>
            </a:r>
            <a:r>
              <a:rPr lang="en-US" sz="2400" b="1" dirty="0" smtClean="0">
                <a:solidFill>
                  <a:srgbClr val="000000"/>
                </a:solidFill>
                <a:latin typeface="Times New Roman"/>
                <a:cs typeface="Times New Roman"/>
              </a:rPr>
              <a:t> </a:t>
            </a:r>
            <a:r>
              <a:rPr lang="en-US" sz="2400" b="1" dirty="0">
                <a:solidFill>
                  <a:srgbClr val="000000"/>
                </a:solidFill>
                <a:latin typeface="Times New Roman"/>
                <a:cs typeface="Times New Roman"/>
              </a:rPr>
              <a:t>explained:</a:t>
            </a:r>
          </a:p>
          <a:p>
            <a:r>
              <a:rPr lang="en-US" sz="2400" dirty="0">
                <a:solidFill>
                  <a:srgbClr val="000000"/>
                </a:solidFill>
                <a:latin typeface="Times New Roman"/>
                <a:cs typeface="Times New Roman"/>
              </a:rPr>
              <a:t> </a:t>
            </a:r>
            <a:r>
              <a:rPr lang="en-US" sz="2400" dirty="0" smtClean="0">
                <a:solidFill>
                  <a:srgbClr val="000000"/>
                </a:solidFill>
                <a:latin typeface="Times New Roman"/>
                <a:cs typeface="Times New Roman"/>
              </a:rPr>
              <a:t>Nurturing relationships through increased collaboration has given us better prepared students throughout this </a:t>
            </a:r>
            <a:r>
              <a:rPr lang="en-US" sz="2400" dirty="0">
                <a:solidFill>
                  <a:srgbClr val="000000"/>
                </a:solidFill>
                <a:latin typeface="Times New Roman"/>
                <a:cs typeface="Times New Roman"/>
              </a:rPr>
              <a:t>transition. </a:t>
            </a:r>
            <a:r>
              <a:rPr lang="en-US" sz="2400" dirty="0" smtClean="0">
                <a:solidFill>
                  <a:srgbClr val="000000"/>
                </a:solidFill>
                <a:latin typeface="Times New Roman"/>
                <a:cs typeface="Times New Roman"/>
              </a:rPr>
              <a:t> </a:t>
            </a:r>
            <a:r>
              <a:rPr lang="en-US" sz="2400" dirty="0">
                <a:solidFill>
                  <a:srgbClr val="000000"/>
                </a:solidFill>
                <a:latin typeface="Times New Roman"/>
                <a:cs typeface="Times New Roman"/>
              </a:rPr>
              <a:t> </a:t>
            </a:r>
            <a:r>
              <a:rPr lang="en-US" sz="2400" dirty="0" smtClean="0">
                <a:solidFill>
                  <a:srgbClr val="000000"/>
                </a:solidFill>
                <a:latin typeface="Times New Roman"/>
                <a:cs typeface="Times New Roman"/>
              </a:rPr>
              <a:t>Our teachers meet weekly to discuss student process and review data .</a:t>
            </a:r>
            <a:endParaRPr lang="en-US" sz="2400" dirty="0">
              <a:solidFill>
                <a:srgbClr val="000000"/>
              </a:solidFill>
              <a:latin typeface="Times New Roman"/>
              <a:cs typeface="Times New Roman"/>
            </a:endParaRPr>
          </a:p>
          <a:p>
            <a:endParaRPr lang="en-US" dirty="0"/>
          </a:p>
          <a:p>
            <a:endParaRPr lang="en-US"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36</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8177992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666636" y="2016028"/>
            <a:ext cx="7404653" cy="4038600"/>
          </a:xfrm>
        </p:spPr>
        <p:txBody>
          <a:bodyPr>
            <a:noAutofit/>
          </a:bodyPr>
          <a:lstStyle/>
          <a:p>
            <a:pPr marL="0" marR="0" indent="0">
              <a:spcBef>
                <a:spcPts val="0"/>
              </a:spcBef>
              <a:spcAft>
                <a:spcPts val="0"/>
              </a:spcAft>
              <a:buNone/>
            </a:pPr>
            <a:r>
              <a:rPr lang="en-US" sz="2800" dirty="0" smtClean="0">
                <a:solidFill>
                  <a:schemeClr val="tx1"/>
                </a:solidFill>
                <a:ea typeface="ＭＳ 明朝"/>
                <a:cs typeface="Arial"/>
              </a:rPr>
              <a:t>Developing Mentoring Programs</a:t>
            </a:r>
            <a:endParaRPr lang="en-US" sz="2800" dirty="0">
              <a:solidFill>
                <a:schemeClr val="tx1"/>
              </a:solidFill>
              <a:latin typeface="Cambria"/>
              <a:ea typeface="ＭＳ 明朝"/>
              <a:cs typeface="Times New Roman"/>
            </a:endParaRPr>
          </a:p>
          <a:p>
            <a:pPr marL="0" marR="0" indent="0">
              <a:spcBef>
                <a:spcPts val="0"/>
              </a:spcBef>
              <a:spcAft>
                <a:spcPts val="0"/>
              </a:spcAft>
              <a:buNone/>
            </a:pPr>
            <a:r>
              <a:rPr lang="en-US" sz="2800" dirty="0" smtClean="0">
                <a:solidFill>
                  <a:schemeClr val="tx1"/>
                </a:solidFill>
                <a:ea typeface="ＭＳ 明朝"/>
                <a:cs typeface="Arial"/>
              </a:rPr>
              <a:t>Communicating Effective Supervision</a:t>
            </a:r>
            <a:endParaRPr lang="en-US" sz="2800" dirty="0">
              <a:solidFill>
                <a:schemeClr val="tx1"/>
              </a:solidFill>
              <a:latin typeface="Cambria"/>
              <a:ea typeface="ＭＳ 明朝"/>
              <a:cs typeface="Times New Roman"/>
            </a:endParaRPr>
          </a:p>
          <a:p>
            <a:pPr marL="34290" indent="0" algn="ctr">
              <a:buNone/>
            </a:pPr>
            <a:endParaRPr lang="en-US" sz="4000" b="1" dirty="0">
              <a:solidFill>
                <a:srgbClr val="FF0000"/>
              </a:solidFill>
              <a:latin typeface="Times New Roman"/>
              <a:cs typeface="Times New Roman"/>
            </a:endParaRPr>
          </a:p>
        </p:txBody>
      </p:sp>
      <p:sp>
        <p:nvSpPr>
          <p:cNvPr id="2" name="TextBox 1"/>
          <p:cNvSpPr txBox="1"/>
          <p:nvPr/>
        </p:nvSpPr>
        <p:spPr>
          <a:xfrm>
            <a:off x="0" y="554543"/>
            <a:ext cx="8357073" cy="1077218"/>
          </a:xfrm>
          <a:prstGeom prst="rect">
            <a:avLst/>
          </a:prstGeom>
          <a:noFill/>
        </p:spPr>
        <p:txBody>
          <a:bodyPr wrap="square" rtlCol="0">
            <a:spAutoFit/>
          </a:bodyPr>
          <a:lstStyle/>
          <a:p>
            <a:pPr marL="34290" algn="ctr"/>
            <a:r>
              <a:rPr lang="en-US" sz="3200" dirty="0">
                <a:solidFill>
                  <a:schemeClr val="tx1"/>
                </a:solidFill>
                <a:latin typeface="Times New Roman"/>
                <a:cs typeface="Times New Roman"/>
              </a:rPr>
              <a:t>Administrators’ Recurring Themes </a:t>
            </a:r>
            <a:endParaRPr lang="en-US" sz="3200" dirty="0" smtClean="0">
              <a:solidFill>
                <a:schemeClr val="tx1"/>
              </a:solidFill>
              <a:latin typeface="Times New Roman"/>
              <a:cs typeface="Times New Roman"/>
            </a:endParaRPr>
          </a:p>
          <a:p>
            <a:pPr marL="34290" algn="ctr"/>
            <a:r>
              <a:rPr lang="en-US" sz="3200" dirty="0" smtClean="0">
                <a:solidFill>
                  <a:srgbClr val="0000FF"/>
                </a:solidFill>
                <a:latin typeface="Times New Roman"/>
                <a:cs typeface="Times New Roman"/>
              </a:rPr>
              <a:t>(</a:t>
            </a:r>
            <a:r>
              <a:rPr lang="en-US" sz="3200" dirty="0">
                <a:solidFill>
                  <a:srgbClr val="0000FF"/>
                </a:solidFill>
                <a:latin typeface="Times New Roman"/>
                <a:cs typeface="Times New Roman"/>
              </a:rPr>
              <a:t>Strategies</a:t>
            </a:r>
            <a:r>
              <a:rPr lang="en-US" sz="3200" dirty="0" smtClean="0">
                <a:solidFill>
                  <a:srgbClr val="0000FF"/>
                </a:solidFill>
                <a:latin typeface="Times New Roman"/>
                <a:cs typeface="Times New Roman"/>
              </a:rPr>
              <a:t>) for </a:t>
            </a:r>
            <a:r>
              <a:rPr lang="en-US" sz="3200" dirty="0">
                <a:solidFill>
                  <a:srgbClr val="0000FF"/>
                </a:solidFill>
                <a:latin typeface="Times New Roman"/>
                <a:cs typeface="Times New Roman"/>
              </a:rPr>
              <a:t>Student Attendance</a:t>
            </a:r>
          </a:p>
        </p:txBody>
      </p:sp>
      <p:sp>
        <p:nvSpPr>
          <p:cNvPr id="3" name="TextBox 2"/>
          <p:cNvSpPr txBox="1"/>
          <p:nvPr/>
        </p:nvSpPr>
        <p:spPr>
          <a:xfrm>
            <a:off x="1931642" y="1377414"/>
            <a:ext cx="4632364" cy="307777"/>
          </a:xfrm>
          <a:prstGeom prst="rect">
            <a:avLst/>
          </a:prstGeom>
          <a:noFill/>
        </p:spPr>
        <p:txBody>
          <a:bodyPr wrap="square" rtlCol="0">
            <a:spAutoFit/>
          </a:bodyPr>
          <a:lstStyle/>
          <a:p>
            <a:endParaRPr lang="en-US" dirty="0"/>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37</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6997184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21641" y="431547"/>
            <a:ext cx="7406640" cy="987188"/>
          </a:xfrm>
        </p:spPr>
        <p:txBody>
          <a:bodyPr/>
          <a:lstStyle/>
          <a:p>
            <a:pPr algn="ctr"/>
            <a:r>
              <a:rPr lang="en-US" dirty="0" smtClean="0">
                <a:solidFill>
                  <a:srgbClr val="000000"/>
                </a:solidFill>
                <a:latin typeface="Times New Roman" panose="02020603050405020304" pitchFamily="18" charset="0"/>
                <a:cs typeface="Times New Roman" panose="02020603050405020304" pitchFamily="18" charset="0"/>
              </a:rPr>
              <a:t>Developing Mentoring Programs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445770" y="1423596"/>
            <a:ext cx="8229600" cy="5190186"/>
          </a:xfrm>
        </p:spPr>
        <p:txBody>
          <a:bodyPr>
            <a:normAutofit/>
          </a:bodyPr>
          <a:lstStyle/>
          <a:p>
            <a:pPr marL="34290" indent="0">
              <a:buNone/>
            </a:pPr>
            <a:r>
              <a:rPr lang="en-US" sz="2200" i="1" dirty="0">
                <a:solidFill>
                  <a:schemeClr val="tx1"/>
                </a:solidFill>
                <a:latin typeface="Times New Roman"/>
                <a:cs typeface="Times New Roman"/>
              </a:rPr>
              <a:t>Administrators explained </a:t>
            </a:r>
            <a:r>
              <a:rPr lang="en-US" sz="2200" i="1" dirty="0" smtClean="0">
                <a:solidFill>
                  <a:schemeClr val="tx1"/>
                </a:solidFill>
                <a:latin typeface="Times New Roman"/>
                <a:cs typeface="Times New Roman"/>
              </a:rPr>
              <a:t>acclimation to the FTP environment went hand-in-hand with attendance.  This correlates with McBrady </a:t>
            </a:r>
            <a:r>
              <a:rPr lang="en-US" sz="2200" i="1" dirty="0">
                <a:solidFill>
                  <a:schemeClr val="tx1"/>
                </a:solidFill>
                <a:latin typeface="Times New Roman"/>
                <a:cs typeface="Times New Roman"/>
              </a:rPr>
              <a:t>and </a:t>
            </a:r>
            <a:r>
              <a:rPr lang="en-US" sz="2200" i="1" dirty="0" smtClean="0">
                <a:solidFill>
                  <a:schemeClr val="tx1"/>
                </a:solidFill>
                <a:latin typeface="Times New Roman"/>
                <a:cs typeface="Times New Roman"/>
              </a:rPr>
              <a:t>Williamson’s (2009) study </a:t>
            </a:r>
            <a:r>
              <a:rPr lang="en-US" sz="2200" i="1" dirty="0">
                <a:solidFill>
                  <a:schemeClr val="tx1"/>
                </a:solidFill>
                <a:latin typeface="Times New Roman"/>
                <a:cs typeface="Times New Roman"/>
              </a:rPr>
              <a:t>that small school models positively </a:t>
            </a:r>
            <a:r>
              <a:rPr lang="en-US" sz="2200" i="1" dirty="0" smtClean="0">
                <a:solidFill>
                  <a:schemeClr val="tx1"/>
                </a:solidFill>
                <a:latin typeface="Times New Roman"/>
                <a:cs typeface="Times New Roman"/>
              </a:rPr>
              <a:t>impact </a:t>
            </a:r>
            <a:r>
              <a:rPr lang="en-US" sz="2200" i="1" dirty="0">
                <a:solidFill>
                  <a:schemeClr val="tx1"/>
                </a:solidFill>
                <a:latin typeface="Times New Roman"/>
                <a:cs typeface="Times New Roman"/>
              </a:rPr>
              <a:t>student attendance and academic achievement. </a:t>
            </a:r>
            <a:endParaRPr lang="en-US" sz="2200" i="1" dirty="0">
              <a:latin typeface="Times New Roman"/>
              <a:cs typeface="Times New Roman"/>
            </a:endParaRPr>
          </a:p>
          <a:p>
            <a:pPr marL="34290" indent="0">
              <a:buNone/>
            </a:pPr>
            <a:endParaRPr lang="en-US" sz="2400" dirty="0" smtClean="0">
              <a:solidFill>
                <a:srgbClr val="000000"/>
              </a:solidFill>
              <a:latin typeface="Times New Roman"/>
              <a:cs typeface="Times New Roman"/>
            </a:endParaRPr>
          </a:p>
          <a:p>
            <a:pPr marL="34290" indent="0">
              <a:buNone/>
            </a:pPr>
            <a:r>
              <a:rPr lang="en-US" sz="2400" b="1" dirty="0">
                <a:solidFill>
                  <a:srgbClr val="000000"/>
                </a:solidFill>
                <a:latin typeface="Times New Roman"/>
                <a:cs typeface="Times New Roman"/>
              </a:rPr>
              <a:t>Administrator </a:t>
            </a:r>
            <a:r>
              <a:rPr lang="en-US" sz="2400" b="1" dirty="0" smtClean="0">
                <a:solidFill>
                  <a:srgbClr val="000000"/>
                </a:solidFill>
                <a:latin typeface="Times New Roman"/>
                <a:cs typeface="Times New Roman"/>
              </a:rPr>
              <a:t>B2-</a:t>
            </a:r>
            <a:r>
              <a:rPr lang="en-US" sz="2400" b="1" dirty="0">
                <a:solidFill>
                  <a:srgbClr val="000000"/>
                </a:solidFill>
                <a:latin typeface="Times New Roman"/>
                <a:cs typeface="Times New Roman"/>
              </a:rPr>
              <a:t>2</a:t>
            </a:r>
            <a:r>
              <a:rPr lang="en-US" sz="2400" b="1" dirty="0" smtClean="0">
                <a:solidFill>
                  <a:srgbClr val="000000"/>
                </a:solidFill>
                <a:latin typeface="Times New Roman"/>
                <a:cs typeface="Times New Roman"/>
              </a:rPr>
              <a:t> </a:t>
            </a:r>
            <a:r>
              <a:rPr lang="en-US" sz="2400" b="1" dirty="0">
                <a:solidFill>
                  <a:srgbClr val="000000"/>
                </a:solidFill>
                <a:latin typeface="Times New Roman"/>
                <a:cs typeface="Times New Roman"/>
              </a:rPr>
              <a:t>said:</a:t>
            </a:r>
          </a:p>
          <a:p>
            <a:r>
              <a:rPr lang="en-US" sz="2400" dirty="0">
                <a:solidFill>
                  <a:srgbClr val="000000"/>
                </a:solidFill>
                <a:latin typeface="Times New Roman"/>
                <a:cs typeface="Times New Roman"/>
              </a:rPr>
              <a:t>Our Career Development Coordinator and Student Advocate have a system for </a:t>
            </a:r>
            <a:r>
              <a:rPr lang="en-US" sz="2400" dirty="0">
                <a:solidFill>
                  <a:srgbClr val="0000FF"/>
                </a:solidFill>
                <a:latin typeface="Times New Roman"/>
                <a:cs typeface="Times New Roman"/>
              </a:rPr>
              <a:t>informing parents </a:t>
            </a:r>
            <a:r>
              <a:rPr lang="en-US" sz="2400" dirty="0">
                <a:solidFill>
                  <a:srgbClr val="000000"/>
                </a:solidFill>
                <a:latin typeface="Times New Roman"/>
                <a:cs typeface="Times New Roman"/>
              </a:rPr>
              <a:t>of student attendance status. </a:t>
            </a:r>
            <a:endParaRPr lang="en-US" sz="2400" dirty="0" smtClean="0">
              <a:solidFill>
                <a:srgbClr val="000000"/>
              </a:solidFill>
              <a:latin typeface="Times New Roman"/>
              <a:cs typeface="Times New Roman"/>
            </a:endParaRPr>
          </a:p>
          <a:p>
            <a:endParaRPr lang="en-US" sz="2400" dirty="0" smtClean="0">
              <a:solidFill>
                <a:srgbClr val="000000"/>
              </a:solidFill>
              <a:latin typeface="Times New Roman"/>
              <a:cs typeface="Times New Roman"/>
            </a:endParaRPr>
          </a:p>
          <a:p>
            <a:pPr marL="34290" indent="0">
              <a:buNone/>
            </a:pPr>
            <a:r>
              <a:rPr lang="en-US" sz="2400" b="1" dirty="0">
                <a:solidFill>
                  <a:srgbClr val="000000"/>
                </a:solidFill>
                <a:latin typeface="Times New Roman"/>
                <a:cs typeface="Times New Roman"/>
              </a:rPr>
              <a:t>Administrator </a:t>
            </a:r>
            <a:r>
              <a:rPr lang="en-US" sz="2400" b="1" dirty="0" smtClean="0">
                <a:solidFill>
                  <a:srgbClr val="000000"/>
                </a:solidFill>
                <a:latin typeface="Times New Roman"/>
                <a:cs typeface="Times New Roman"/>
              </a:rPr>
              <a:t>B3-</a:t>
            </a:r>
            <a:r>
              <a:rPr lang="en-US" sz="2400" b="1" dirty="0">
                <a:solidFill>
                  <a:srgbClr val="000000"/>
                </a:solidFill>
                <a:latin typeface="Times New Roman"/>
                <a:cs typeface="Times New Roman"/>
              </a:rPr>
              <a:t>4</a:t>
            </a:r>
            <a:r>
              <a:rPr lang="en-US" sz="2400" b="1" dirty="0" smtClean="0">
                <a:solidFill>
                  <a:srgbClr val="000000"/>
                </a:solidFill>
                <a:latin typeface="Times New Roman"/>
                <a:cs typeface="Times New Roman"/>
              </a:rPr>
              <a:t> </a:t>
            </a:r>
            <a:r>
              <a:rPr lang="en-US" sz="2400" b="1" dirty="0">
                <a:solidFill>
                  <a:srgbClr val="000000"/>
                </a:solidFill>
                <a:latin typeface="Times New Roman"/>
                <a:cs typeface="Times New Roman"/>
              </a:rPr>
              <a:t>replied:</a:t>
            </a:r>
          </a:p>
          <a:p>
            <a:r>
              <a:rPr lang="en-US" sz="2400" dirty="0">
                <a:solidFill>
                  <a:srgbClr val="000000"/>
                </a:solidFill>
                <a:latin typeface="Times New Roman"/>
                <a:cs typeface="Times New Roman"/>
              </a:rPr>
              <a:t> Our </a:t>
            </a:r>
            <a:r>
              <a:rPr lang="en-US" sz="2400" dirty="0">
                <a:solidFill>
                  <a:srgbClr val="0000FF"/>
                </a:solidFill>
                <a:latin typeface="Times New Roman"/>
                <a:cs typeface="Times New Roman"/>
              </a:rPr>
              <a:t>counselors meet </a:t>
            </a:r>
            <a:r>
              <a:rPr lang="en-US" sz="2400" dirty="0">
                <a:solidFill>
                  <a:srgbClr val="000000"/>
                </a:solidFill>
                <a:latin typeface="Times New Roman"/>
                <a:cs typeface="Times New Roman"/>
              </a:rPr>
              <a:t>with students periodically about attendance. </a:t>
            </a:r>
            <a:r>
              <a:rPr lang="en-US" dirty="0">
                <a:solidFill>
                  <a:srgbClr val="000000"/>
                </a:solidFill>
                <a:latin typeface="Times New Roman"/>
                <a:cs typeface="Times New Roman"/>
              </a:rPr>
              <a:t> </a:t>
            </a:r>
          </a:p>
          <a:p>
            <a:endParaRPr lang="en-US" dirty="0"/>
          </a:p>
          <a:p>
            <a:endParaRPr lang="en-US" dirty="0"/>
          </a:p>
          <a:p>
            <a:endParaRPr lang="en-US"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38</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862018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2845" y="0"/>
            <a:ext cx="8591266" cy="1143000"/>
          </a:xfrm>
        </p:spPr>
        <p:txBody>
          <a:bodyPr>
            <a:normAutofit/>
          </a:bodyPr>
          <a:lstStyle/>
          <a:p>
            <a:pPr algn="ctr"/>
            <a:r>
              <a:rPr lang="en-US" dirty="0" smtClean="0">
                <a:solidFill>
                  <a:srgbClr val="000000"/>
                </a:solidFill>
                <a:latin typeface="Times New Roman" panose="02020603050405020304" pitchFamily="18" charset="0"/>
                <a:cs typeface="Times New Roman" panose="02020603050405020304" pitchFamily="18" charset="0"/>
              </a:rPr>
              <a:t>Communicating Effective Supervision</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518682" y="1006412"/>
            <a:ext cx="8352563" cy="5291018"/>
          </a:xfrm>
        </p:spPr>
        <p:txBody>
          <a:bodyPr>
            <a:normAutofit fontScale="77500" lnSpcReduction="20000"/>
          </a:bodyPr>
          <a:lstStyle/>
          <a:p>
            <a:pPr marL="34290" indent="0">
              <a:buNone/>
            </a:pPr>
            <a:r>
              <a:rPr lang="en-US" sz="2800" i="1" dirty="0" smtClean="0">
                <a:solidFill>
                  <a:srgbClr val="000000"/>
                </a:solidFill>
                <a:latin typeface="Times New Roman"/>
                <a:cs typeface="Times New Roman"/>
              </a:rPr>
              <a:t>Administrator’s were strict about attendance. This supports a study by Jerald  (2006) that low attendance during the first 30 days of the grade nine is a strong indicator that a student will drop out.</a:t>
            </a:r>
            <a:endParaRPr lang="en-US" sz="2800" i="1" dirty="0">
              <a:solidFill>
                <a:srgbClr val="000000"/>
              </a:solidFill>
              <a:latin typeface="Times New Roman"/>
              <a:cs typeface="Times New Roman"/>
            </a:endParaRPr>
          </a:p>
          <a:p>
            <a:pPr marL="34290" indent="0">
              <a:buNone/>
            </a:pPr>
            <a:r>
              <a:rPr lang="en-US" b="1" dirty="0" smtClean="0">
                <a:solidFill>
                  <a:schemeClr val="tx1"/>
                </a:solidFill>
                <a:latin typeface="Times New Roman"/>
                <a:cs typeface="Times New Roman"/>
              </a:rPr>
              <a:t> </a:t>
            </a:r>
            <a:endParaRPr lang="en-US" b="1" dirty="0">
              <a:solidFill>
                <a:schemeClr val="tx1"/>
              </a:solidFill>
              <a:latin typeface="Times New Roman"/>
              <a:cs typeface="Times New Roman"/>
            </a:endParaRPr>
          </a:p>
          <a:p>
            <a:pPr marL="34290" indent="0">
              <a:buNone/>
            </a:pPr>
            <a:r>
              <a:rPr lang="en-US" sz="2600" b="1" dirty="0" smtClean="0">
                <a:solidFill>
                  <a:srgbClr val="000000"/>
                </a:solidFill>
                <a:latin typeface="Times New Roman"/>
                <a:cs typeface="Times New Roman"/>
              </a:rPr>
              <a:t>Administrator </a:t>
            </a:r>
            <a:r>
              <a:rPr lang="en-US" sz="2600" b="1" dirty="0">
                <a:solidFill>
                  <a:srgbClr val="000000"/>
                </a:solidFill>
                <a:latin typeface="Times New Roman"/>
                <a:cs typeface="Times New Roman"/>
              </a:rPr>
              <a:t>A1-1 said:</a:t>
            </a:r>
          </a:p>
          <a:p>
            <a:r>
              <a:rPr lang="en-US" sz="2600" dirty="0">
                <a:solidFill>
                  <a:srgbClr val="000000"/>
                </a:solidFill>
                <a:latin typeface="Times New Roman"/>
                <a:cs typeface="Times New Roman"/>
              </a:rPr>
              <a:t>We expect teachers to provide </a:t>
            </a:r>
            <a:r>
              <a:rPr lang="en-US" sz="2600" dirty="0">
                <a:solidFill>
                  <a:srgbClr val="0000FF"/>
                </a:solidFill>
                <a:latin typeface="Times New Roman"/>
                <a:cs typeface="Times New Roman"/>
              </a:rPr>
              <a:t>attendance letters </a:t>
            </a:r>
            <a:r>
              <a:rPr lang="en-US" sz="2600" dirty="0">
                <a:solidFill>
                  <a:srgbClr val="000000"/>
                </a:solidFill>
                <a:latin typeface="Times New Roman"/>
                <a:cs typeface="Times New Roman"/>
              </a:rPr>
              <a:t>to the kids; we send </a:t>
            </a:r>
            <a:r>
              <a:rPr lang="en-US" sz="2600" dirty="0">
                <a:solidFill>
                  <a:srgbClr val="0000FF"/>
                </a:solidFill>
                <a:latin typeface="Times New Roman"/>
                <a:cs typeface="Times New Roman"/>
              </a:rPr>
              <a:t>the letters out to parents</a:t>
            </a:r>
            <a:r>
              <a:rPr lang="en-US" sz="2600" dirty="0">
                <a:solidFill>
                  <a:srgbClr val="000000"/>
                </a:solidFill>
                <a:latin typeface="Times New Roman"/>
                <a:cs typeface="Times New Roman"/>
              </a:rPr>
              <a:t>.  </a:t>
            </a:r>
            <a:r>
              <a:rPr lang="en-US" sz="2600" dirty="0" smtClean="0">
                <a:solidFill>
                  <a:schemeClr val="tx1"/>
                </a:solidFill>
                <a:latin typeface="Times New Roman"/>
                <a:cs typeface="Times New Roman"/>
              </a:rPr>
              <a:t>We </a:t>
            </a:r>
            <a:r>
              <a:rPr lang="en-US" sz="2600" dirty="0">
                <a:solidFill>
                  <a:schemeClr val="tx1"/>
                </a:solidFill>
                <a:latin typeface="Times New Roman"/>
                <a:cs typeface="Times New Roman"/>
              </a:rPr>
              <a:t>have a very </a:t>
            </a:r>
            <a:r>
              <a:rPr lang="en-US" sz="2600" dirty="0">
                <a:solidFill>
                  <a:srgbClr val="0000FF"/>
                </a:solidFill>
                <a:latin typeface="Times New Roman"/>
                <a:cs typeface="Times New Roman"/>
              </a:rPr>
              <a:t>systematic structure </a:t>
            </a:r>
            <a:r>
              <a:rPr lang="en-US" sz="2600" dirty="0">
                <a:solidFill>
                  <a:schemeClr val="tx1"/>
                </a:solidFill>
                <a:latin typeface="Times New Roman"/>
                <a:cs typeface="Times New Roman"/>
              </a:rPr>
              <a:t>for attendance and attendance appeal.  </a:t>
            </a:r>
            <a:endParaRPr lang="en-US" sz="2600" dirty="0" smtClean="0">
              <a:solidFill>
                <a:schemeClr val="tx1"/>
              </a:solidFill>
              <a:latin typeface="Times New Roman"/>
              <a:cs typeface="Times New Roman"/>
            </a:endParaRPr>
          </a:p>
          <a:p>
            <a:endParaRPr lang="en-US" sz="2600" dirty="0" smtClean="0">
              <a:solidFill>
                <a:schemeClr val="tx1"/>
              </a:solidFill>
              <a:latin typeface="Times New Roman"/>
              <a:cs typeface="Times New Roman"/>
            </a:endParaRPr>
          </a:p>
          <a:p>
            <a:pPr marL="34290" indent="0">
              <a:buNone/>
            </a:pPr>
            <a:r>
              <a:rPr lang="en-US" sz="2600" b="1" dirty="0">
                <a:solidFill>
                  <a:srgbClr val="000000"/>
                </a:solidFill>
                <a:latin typeface="Times New Roman"/>
                <a:cs typeface="Times New Roman"/>
              </a:rPr>
              <a:t>Administrator D6-7 shared:</a:t>
            </a:r>
          </a:p>
          <a:p>
            <a:r>
              <a:rPr lang="en-US" sz="2600" dirty="0">
                <a:solidFill>
                  <a:srgbClr val="000000"/>
                </a:solidFill>
                <a:latin typeface="Times New Roman"/>
                <a:cs typeface="Times New Roman"/>
              </a:rPr>
              <a:t> We have what we call “press cards” that get handed out to parents when their child reaches, three, five, and seven absences. So we’re notifying </a:t>
            </a:r>
            <a:r>
              <a:rPr lang="en-US" sz="2600" dirty="0">
                <a:solidFill>
                  <a:srgbClr val="0000FF"/>
                </a:solidFill>
                <a:latin typeface="Times New Roman"/>
                <a:cs typeface="Times New Roman"/>
              </a:rPr>
              <a:t>parents consistently </a:t>
            </a:r>
            <a:r>
              <a:rPr lang="en-US" sz="2600" dirty="0">
                <a:solidFill>
                  <a:srgbClr val="000000"/>
                </a:solidFill>
                <a:latin typeface="Times New Roman"/>
                <a:cs typeface="Times New Roman"/>
              </a:rPr>
              <a:t>at three, five, and seven days. </a:t>
            </a:r>
            <a:endParaRPr lang="en-US" sz="2600" dirty="0" smtClean="0">
              <a:solidFill>
                <a:schemeClr val="tx1"/>
              </a:solidFill>
              <a:latin typeface="Times New Roman"/>
              <a:cs typeface="Times New Roman"/>
            </a:endParaRPr>
          </a:p>
          <a:p>
            <a:pPr marL="34290" indent="0">
              <a:buNone/>
            </a:pPr>
            <a:r>
              <a:rPr lang="en-US" sz="2600" dirty="0" smtClean="0">
                <a:solidFill>
                  <a:schemeClr val="tx1"/>
                </a:solidFill>
                <a:latin typeface="Times New Roman"/>
                <a:cs typeface="Times New Roman"/>
              </a:rPr>
              <a:t> </a:t>
            </a:r>
          </a:p>
          <a:p>
            <a:pPr marL="34290" indent="0">
              <a:buNone/>
            </a:pPr>
            <a:r>
              <a:rPr lang="en-US" sz="2600" b="1" dirty="0">
                <a:solidFill>
                  <a:schemeClr val="tx1"/>
                </a:solidFill>
                <a:latin typeface="Times New Roman"/>
                <a:cs typeface="Times New Roman"/>
              </a:rPr>
              <a:t>Administrator </a:t>
            </a:r>
            <a:r>
              <a:rPr lang="en-US" sz="2600" b="1" dirty="0" smtClean="0">
                <a:solidFill>
                  <a:schemeClr val="tx1"/>
                </a:solidFill>
                <a:latin typeface="Times New Roman"/>
                <a:cs typeface="Times New Roman"/>
              </a:rPr>
              <a:t>D7-</a:t>
            </a:r>
            <a:r>
              <a:rPr lang="en-US" sz="2600" b="1" dirty="0">
                <a:solidFill>
                  <a:schemeClr val="tx1"/>
                </a:solidFill>
                <a:latin typeface="Times New Roman"/>
                <a:cs typeface="Times New Roman"/>
              </a:rPr>
              <a:t>8</a:t>
            </a:r>
            <a:r>
              <a:rPr lang="en-US" sz="2600" b="1" dirty="0" smtClean="0">
                <a:solidFill>
                  <a:schemeClr val="tx1"/>
                </a:solidFill>
                <a:latin typeface="Times New Roman"/>
                <a:cs typeface="Times New Roman"/>
              </a:rPr>
              <a:t> </a:t>
            </a:r>
            <a:r>
              <a:rPr lang="en-US" sz="2600" b="1" dirty="0">
                <a:solidFill>
                  <a:schemeClr val="tx1"/>
                </a:solidFill>
                <a:latin typeface="Times New Roman"/>
                <a:cs typeface="Times New Roman"/>
              </a:rPr>
              <a:t>reported:</a:t>
            </a:r>
          </a:p>
          <a:p>
            <a:r>
              <a:rPr lang="en-US" sz="2600" dirty="0">
                <a:solidFill>
                  <a:schemeClr val="tx1"/>
                </a:solidFill>
                <a:latin typeface="Times New Roman"/>
                <a:cs typeface="Times New Roman"/>
              </a:rPr>
              <a:t>We have hired an</a:t>
            </a:r>
            <a:r>
              <a:rPr lang="en-US" sz="2600" dirty="0">
                <a:solidFill>
                  <a:srgbClr val="0000FF"/>
                </a:solidFill>
                <a:latin typeface="Times New Roman"/>
                <a:cs typeface="Times New Roman"/>
              </a:rPr>
              <a:t> attendance </a:t>
            </a:r>
            <a:r>
              <a:rPr lang="en-US" sz="2600" dirty="0" smtClean="0">
                <a:solidFill>
                  <a:srgbClr val="0000FF"/>
                </a:solidFill>
                <a:latin typeface="Times New Roman"/>
                <a:cs typeface="Times New Roman"/>
              </a:rPr>
              <a:t>clerk </a:t>
            </a:r>
            <a:r>
              <a:rPr lang="en-US" sz="2600" dirty="0" smtClean="0">
                <a:solidFill>
                  <a:schemeClr val="tx1"/>
                </a:solidFill>
                <a:latin typeface="Times New Roman"/>
                <a:cs typeface="Times New Roman"/>
              </a:rPr>
              <a:t>and </a:t>
            </a:r>
            <a:r>
              <a:rPr lang="en-US" sz="2600" dirty="0">
                <a:solidFill>
                  <a:schemeClr val="tx1"/>
                </a:solidFill>
                <a:latin typeface="Times New Roman"/>
                <a:cs typeface="Times New Roman"/>
              </a:rPr>
              <a:t>anytime that there is a kid that has missed some days; we </a:t>
            </a:r>
            <a:r>
              <a:rPr lang="en-US" sz="2600" dirty="0">
                <a:solidFill>
                  <a:srgbClr val="0000FF"/>
                </a:solidFill>
                <a:latin typeface="Times New Roman"/>
                <a:cs typeface="Times New Roman"/>
              </a:rPr>
              <a:t>turn that kid’s name into</a:t>
            </a:r>
            <a:r>
              <a:rPr lang="en-US" sz="2600" dirty="0">
                <a:solidFill>
                  <a:schemeClr val="tx1"/>
                </a:solidFill>
                <a:latin typeface="Times New Roman"/>
                <a:cs typeface="Times New Roman"/>
              </a:rPr>
              <a:t> her and she starts making phone calls. </a:t>
            </a:r>
            <a:r>
              <a:rPr lang="en-US" dirty="0">
                <a:solidFill>
                  <a:schemeClr val="tx1"/>
                </a:solidFill>
                <a:latin typeface="Times New Roman"/>
                <a:cs typeface="Times New Roman"/>
              </a:rPr>
              <a:t>  </a:t>
            </a: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39</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1341154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37360" y="0"/>
            <a:ext cx="7406640" cy="1356360"/>
          </a:xfrm>
        </p:spPr>
        <p:txBody>
          <a:bodyPr>
            <a:normAutofit/>
          </a:bodyPr>
          <a:lstStyle/>
          <a:p>
            <a:r>
              <a:rPr lang="en-US" dirty="0" smtClean="0">
                <a:solidFill>
                  <a:srgbClr val="000000"/>
                </a:solidFill>
                <a:latin typeface="Times New Roman"/>
                <a:cs typeface="Times New Roman"/>
              </a:rPr>
              <a:t>Rationale for the Study</a:t>
            </a:r>
            <a:endParaRPr lang="en-US" dirty="0">
              <a:solidFill>
                <a:srgbClr val="000000"/>
              </a:solidFill>
              <a:latin typeface="Times New Roman"/>
              <a:cs typeface="Times New Roman"/>
            </a:endParaRPr>
          </a:p>
        </p:txBody>
      </p:sp>
      <p:sp>
        <p:nvSpPr>
          <p:cNvPr id="5" name="Text Placeholder 4"/>
          <p:cNvSpPr>
            <a:spLocks noGrp="1"/>
          </p:cNvSpPr>
          <p:nvPr>
            <p:ph idx="1"/>
          </p:nvPr>
        </p:nvSpPr>
        <p:spPr>
          <a:xfrm>
            <a:off x="286763" y="1106714"/>
            <a:ext cx="8575593" cy="5420163"/>
          </a:xfrm>
        </p:spPr>
        <p:txBody>
          <a:bodyPr>
            <a:normAutofit/>
          </a:bodyPr>
          <a:lstStyle/>
          <a:p>
            <a:pPr>
              <a:lnSpc>
                <a:spcPct val="50000"/>
              </a:lnSpc>
            </a:pPr>
            <a:r>
              <a:rPr lang="en-US" sz="2200" dirty="0" smtClean="0">
                <a:solidFill>
                  <a:srgbClr val="000000"/>
                </a:solidFill>
                <a:latin typeface="Times New Roman"/>
                <a:cs typeface="Times New Roman"/>
              </a:rPr>
              <a:t>The transition from middle to high school is </a:t>
            </a:r>
            <a:r>
              <a:rPr lang="en-US" sz="2200" dirty="0" smtClean="0">
                <a:solidFill>
                  <a:srgbClr val="3366FF"/>
                </a:solidFill>
                <a:latin typeface="Times New Roman"/>
                <a:cs typeface="Times New Roman"/>
              </a:rPr>
              <a:t>pivotal</a:t>
            </a:r>
            <a:r>
              <a:rPr lang="en-US" sz="2200" dirty="0" smtClean="0">
                <a:solidFill>
                  <a:srgbClr val="000000"/>
                </a:solidFill>
                <a:latin typeface="Times New Roman"/>
                <a:cs typeface="Times New Roman"/>
              </a:rPr>
              <a:t> (Poiner, 2014). </a:t>
            </a:r>
          </a:p>
          <a:p>
            <a:pPr>
              <a:lnSpc>
                <a:spcPct val="50000"/>
              </a:lnSpc>
            </a:pPr>
            <a:endParaRPr lang="en-US" sz="2200" dirty="0" smtClean="0">
              <a:solidFill>
                <a:srgbClr val="000000"/>
              </a:solidFill>
              <a:latin typeface="Times New Roman"/>
              <a:cs typeface="Times New Roman"/>
            </a:endParaRPr>
          </a:p>
          <a:p>
            <a:pPr>
              <a:lnSpc>
                <a:spcPct val="50000"/>
              </a:lnSpc>
            </a:pPr>
            <a:r>
              <a:rPr lang="en-US" sz="2200" dirty="0" smtClean="0">
                <a:solidFill>
                  <a:srgbClr val="000000"/>
                </a:solidFill>
                <a:latin typeface="Times New Roman"/>
                <a:cs typeface="Times New Roman"/>
              </a:rPr>
              <a:t>Grade </a:t>
            </a:r>
            <a:r>
              <a:rPr lang="en-US" sz="2200" dirty="0">
                <a:solidFill>
                  <a:srgbClr val="000000"/>
                </a:solidFill>
                <a:latin typeface="Times New Roman"/>
                <a:cs typeface="Times New Roman"/>
              </a:rPr>
              <a:t>nine students have the </a:t>
            </a:r>
            <a:r>
              <a:rPr lang="en-US" sz="2200" dirty="0">
                <a:solidFill>
                  <a:srgbClr val="0000FF"/>
                </a:solidFill>
                <a:latin typeface="Times New Roman"/>
                <a:cs typeface="Times New Roman"/>
              </a:rPr>
              <a:t>highest absenteeism, discipline </a:t>
            </a:r>
            <a:r>
              <a:rPr lang="en-US" sz="2200" dirty="0" smtClean="0">
                <a:solidFill>
                  <a:srgbClr val="0000FF"/>
                </a:solidFill>
                <a:latin typeface="Times New Roman"/>
                <a:cs typeface="Times New Roman"/>
              </a:rPr>
              <a:t>referrals</a:t>
            </a:r>
          </a:p>
          <a:p>
            <a:pPr marL="34290" indent="0">
              <a:lnSpc>
                <a:spcPct val="50000"/>
              </a:lnSpc>
              <a:buNone/>
            </a:pPr>
            <a:r>
              <a:rPr lang="en-US" sz="2200" dirty="0" smtClean="0">
                <a:solidFill>
                  <a:srgbClr val="000000"/>
                </a:solidFill>
                <a:latin typeface="Times New Roman"/>
                <a:cs typeface="Times New Roman"/>
              </a:rPr>
              <a:t> (</a:t>
            </a:r>
            <a:r>
              <a:rPr lang="en-US" sz="2200" dirty="0" smtClean="0">
                <a:solidFill>
                  <a:srgbClr val="000000"/>
                </a:solidFill>
                <a:latin typeface="Times New Roman"/>
                <a:cs typeface="Times New Roman"/>
              </a:rPr>
              <a:t>Fulco</a:t>
            </a:r>
            <a:r>
              <a:rPr lang="en-US" sz="2200" dirty="0" smtClean="0">
                <a:solidFill>
                  <a:srgbClr val="000000"/>
                </a:solidFill>
                <a:latin typeface="Times New Roman"/>
                <a:cs typeface="Times New Roman"/>
              </a:rPr>
              <a:t>, 2009).</a:t>
            </a:r>
          </a:p>
          <a:p>
            <a:r>
              <a:rPr lang="en-US" sz="2200" dirty="0">
                <a:solidFill>
                  <a:srgbClr val="0000FF"/>
                </a:solidFill>
                <a:latin typeface="Times New Roman"/>
                <a:cs typeface="Times New Roman"/>
              </a:rPr>
              <a:t>A high school’s lowest assessment scores and data points </a:t>
            </a:r>
            <a:r>
              <a:rPr lang="en-US" sz="2200" dirty="0">
                <a:solidFill>
                  <a:srgbClr val="000000"/>
                </a:solidFill>
                <a:latin typeface="Times New Roman"/>
                <a:cs typeface="Times New Roman"/>
              </a:rPr>
              <a:t>usually come from the freshman class </a:t>
            </a:r>
            <a:r>
              <a:rPr lang="en-US" sz="2200" dirty="0" smtClean="0">
                <a:solidFill>
                  <a:srgbClr val="000000"/>
                </a:solidFill>
                <a:latin typeface="Times New Roman"/>
                <a:cs typeface="Times New Roman"/>
              </a:rPr>
              <a:t>(</a:t>
            </a:r>
            <a:r>
              <a:rPr lang="en-US" sz="2200" dirty="0" smtClean="0">
                <a:solidFill>
                  <a:srgbClr val="000000"/>
                </a:solidFill>
                <a:latin typeface="Times New Roman"/>
                <a:cs typeface="Times New Roman"/>
              </a:rPr>
              <a:t>Balfanz</a:t>
            </a:r>
            <a:r>
              <a:rPr lang="en-US" sz="2200" dirty="0">
                <a:solidFill>
                  <a:srgbClr val="000000"/>
                </a:solidFill>
                <a:latin typeface="Times New Roman"/>
                <a:cs typeface="Times New Roman"/>
              </a:rPr>
              <a:t> </a:t>
            </a:r>
            <a:r>
              <a:rPr lang="en-US" sz="2200" dirty="0" smtClean="0">
                <a:solidFill>
                  <a:srgbClr val="000000"/>
                </a:solidFill>
                <a:latin typeface="Times New Roman"/>
                <a:cs typeface="Times New Roman"/>
              </a:rPr>
              <a:t>&amp; Vaughan, 2012).</a:t>
            </a:r>
          </a:p>
          <a:p>
            <a:r>
              <a:rPr lang="en-US" sz="2200" dirty="0" smtClean="0">
                <a:solidFill>
                  <a:srgbClr val="000000"/>
                </a:solidFill>
                <a:latin typeface="Times New Roman"/>
                <a:cs typeface="Times New Roman"/>
              </a:rPr>
              <a:t>*High </a:t>
            </a:r>
            <a:r>
              <a:rPr lang="en-US" sz="2200" dirty="0">
                <a:solidFill>
                  <a:srgbClr val="000000"/>
                </a:solidFill>
                <a:latin typeface="Times New Roman"/>
                <a:cs typeface="Times New Roman"/>
              </a:rPr>
              <a:t>school dropout rates are significantly lower in school districts that have explicit middle school to high </a:t>
            </a:r>
            <a:r>
              <a:rPr lang="en-US" sz="2200" dirty="0">
                <a:solidFill>
                  <a:srgbClr val="0000FF"/>
                </a:solidFill>
                <a:latin typeface="Times New Roman"/>
                <a:cs typeface="Times New Roman"/>
              </a:rPr>
              <a:t>school transition programs</a:t>
            </a:r>
            <a:r>
              <a:rPr lang="en-US" sz="2200" dirty="0">
                <a:solidFill>
                  <a:srgbClr val="FF0000"/>
                </a:solidFill>
                <a:latin typeface="Times New Roman"/>
                <a:cs typeface="Times New Roman"/>
              </a:rPr>
              <a:t> </a:t>
            </a:r>
            <a:r>
              <a:rPr lang="en-US" sz="2200" dirty="0" smtClean="0">
                <a:solidFill>
                  <a:srgbClr val="FF0000"/>
                </a:solidFill>
                <a:latin typeface="Times New Roman"/>
                <a:cs typeface="Times New Roman"/>
              </a:rPr>
              <a:t> </a:t>
            </a:r>
            <a:r>
              <a:rPr lang="en-US" sz="2200" dirty="0" smtClean="0">
                <a:solidFill>
                  <a:schemeClr val="tx1"/>
                </a:solidFill>
                <a:latin typeface="Times New Roman"/>
                <a:cs typeface="Times New Roman"/>
              </a:rPr>
              <a:t>(Cook, Fowler, &amp; Harris, 2008</a:t>
            </a:r>
            <a:r>
              <a:rPr lang="en-US" sz="2200" dirty="0" smtClean="0">
                <a:solidFill>
                  <a:srgbClr val="000000"/>
                </a:solidFill>
                <a:latin typeface="Times New Roman"/>
                <a:cs typeface="Times New Roman"/>
              </a:rPr>
              <a:t>).</a:t>
            </a:r>
            <a:endParaRPr lang="en-US" sz="2200" dirty="0">
              <a:solidFill>
                <a:srgbClr val="000000"/>
              </a:solidFill>
              <a:latin typeface="Times New Roman"/>
              <a:cs typeface="Times New Roman"/>
            </a:endParaRPr>
          </a:p>
          <a:p>
            <a:r>
              <a:rPr lang="en-US" sz="2200" dirty="0" smtClean="0">
                <a:solidFill>
                  <a:srgbClr val="000000"/>
                </a:solidFill>
                <a:latin typeface="Times New Roman"/>
                <a:cs typeface="Times New Roman"/>
              </a:rPr>
              <a:t>Student self reports </a:t>
            </a:r>
            <a:r>
              <a:rPr lang="en-US" sz="2200" dirty="0">
                <a:solidFill>
                  <a:srgbClr val="000000"/>
                </a:solidFill>
                <a:latin typeface="Times New Roman"/>
                <a:cs typeface="Times New Roman"/>
              </a:rPr>
              <a:t>indicate </a:t>
            </a:r>
            <a:r>
              <a:rPr lang="en-US" sz="2200" dirty="0" smtClean="0">
                <a:solidFill>
                  <a:srgbClr val="000000"/>
                </a:solidFill>
                <a:latin typeface="Times New Roman"/>
                <a:cs typeface="Times New Roman"/>
              </a:rPr>
              <a:t>that </a:t>
            </a:r>
            <a:r>
              <a:rPr lang="en-US" sz="2200" dirty="0" smtClean="0">
                <a:solidFill>
                  <a:srgbClr val="0000FF"/>
                </a:solidFill>
                <a:latin typeface="Times New Roman"/>
                <a:cs typeface="Times New Roman"/>
              </a:rPr>
              <a:t>transition support </a:t>
            </a:r>
            <a:r>
              <a:rPr lang="en-US" sz="2200" dirty="0" smtClean="0">
                <a:solidFill>
                  <a:srgbClr val="000000"/>
                </a:solidFill>
                <a:latin typeface="Times New Roman"/>
                <a:cs typeface="Times New Roman"/>
              </a:rPr>
              <a:t>eases the </a:t>
            </a:r>
            <a:r>
              <a:rPr lang="en-US" sz="2200" dirty="0">
                <a:solidFill>
                  <a:srgbClr val="000000"/>
                </a:solidFill>
                <a:latin typeface="Times New Roman"/>
                <a:cs typeface="Times New Roman"/>
              </a:rPr>
              <a:t>transition to high school </a:t>
            </a:r>
            <a:r>
              <a:rPr lang="en-US" sz="2200" dirty="0" smtClean="0">
                <a:solidFill>
                  <a:srgbClr val="000000"/>
                </a:solidFill>
                <a:latin typeface="Times New Roman"/>
                <a:cs typeface="Times New Roman"/>
              </a:rPr>
              <a:t> (</a:t>
            </a:r>
            <a:r>
              <a:rPr lang="en-US" sz="2200" dirty="0" smtClean="0">
                <a:solidFill>
                  <a:srgbClr val="000000"/>
                </a:solidFill>
                <a:latin typeface="Times New Roman"/>
                <a:cs typeface="Times New Roman"/>
              </a:rPr>
              <a:t>Wickert</a:t>
            </a:r>
            <a:r>
              <a:rPr lang="en-US" sz="2200" dirty="0" smtClean="0">
                <a:solidFill>
                  <a:srgbClr val="000000"/>
                </a:solidFill>
                <a:latin typeface="Times New Roman"/>
                <a:cs typeface="Times New Roman"/>
              </a:rPr>
              <a:t>, 2015). </a:t>
            </a:r>
          </a:p>
          <a:p>
            <a:r>
              <a:rPr lang="en-US" sz="2200" dirty="0" smtClean="0">
                <a:solidFill>
                  <a:srgbClr val="000000"/>
                </a:solidFill>
                <a:latin typeface="Times New Roman"/>
                <a:cs typeface="Times New Roman"/>
              </a:rPr>
              <a:t>Grade nine students improve when transition programs focus on </a:t>
            </a:r>
            <a:r>
              <a:rPr lang="en-US" sz="2200" dirty="0" smtClean="0">
                <a:solidFill>
                  <a:srgbClr val="0000FF"/>
                </a:solidFill>
                <a:latin typeface="Times New Roman"/>
                <a:cs typeface="Times New Roman"/>
              </a:rPr>
              <a:t>academic rigor, networks of timely supports, college expectations, access to postsecondary planning, and effective use of data </a:t>
            </a:r>
            <a:r>
              <a:rPr lang="en-US" sz="2200" dirty="0" smtClean="0">
                <a:solidFill>
                  <a:srgbClr val="000000"/>
                </a:solidFill>
                <a:latin typeface="Times New Roman"/>
                <a:cs typeface="Times New Roman"/>
              </a:rPr>
              <a:t>(Annenberg Institute for School Reform, 2007).</a:t>
            </a:r>
            <a:endParaRPr lang="en-US" sz="2200" dirty="0"/>
          </a:p>
          <a:p>
            <a:pPr marL="34290" indent="0">
              <a:buNone/>
            </a:pPr>
            <a:endParaRPr lang="en-US" sz="1800" dirty="0" smtClean="0">
              <a:solidFill>
                <a:schemeClr val="tx1"/>
              </a:solidFill>
              <a:latin typeface="Times New Roman"/>
              <a:cs typeface="Times New Roman"/>
            </a:endParaRPr>
          </a:p>
          <a:p>
            <a:endParaRPr lang="en-US" sz="1800" dirty="0" smtClean="0">
              <a:solidFill>
                <a:schemeClr val="tx1"/>
              </a:solidFill>
              <a:latin typeface="Times New Roman"/>
              <a:cs typeface="Times New Roman"/>
            </a:endParaRPr>
          </a:p>
          <a:p>
            <a:pPr marL="34290" indent="0">
              <a:buNone/>
            </a:pPr>
            <a:endParaRPr lang="en-US" sz="1800" dirty="0">
              <a:solidFill>
                <a:schemeClr val="tx1"/>
              </a:solidFill>
              <a:latin typeface="Times"/>
              <a:cs typeface="Times"/>
            </a:endParaRPr>
          </a:p>
          <a:p>
            <a:endParaRPr lang="en-US" sz="1800" dirty="0">
              <a:solidFill>
                <a:schemeClr val="tx1"/>
              </a:solidFill>
              <a:latin typeface="Times"/>
              <a:cs typeface="Times"/>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4</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978052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8417" y="414915"/>
            <a:ext cx="8229600" cy="762593"/>
          </a:xfrm>
        </p:spPr>
        <p:txBody>
          <a:bodyPr>
            <a:noAutofit/>
          </a:bodyPr>
          <a:lstStyle/>
          <a:p>
            <a:pPr lvl="0" algn="ctr"/>
            <a:r>
              <a:rPr lang="en-US" dirty="0" smtClean="0">
                <a:solidFill>
                  <a:srgbClr val="000000"/>
                </a:solidFill>
                <a:latin typeface="Times New Roman"/>
                <a:cs typeface="Times New Roman"/>
              </a:rPr>
              <a:t>Summary of</a:t>
            </a:r>
            <a:r>
              <a:rPr lang="en-US" dirty="0">
                <a:solidFill>
                  <a:srgbClr val="000000"/>
                </a:solidFill>
                <a:latin typeface="Times New Roman"/>
                <a:cs typeface="Times New Roman"/>
              </a:rPr>
              <a:t> </a:t>
            </a:r>
            <a:r>
              <a:rPr lang="en-US" dirty="0" smtClean="0">
                <a:solidFill>
                  <a:srgbClr val="000000"/>
                </a:solidFill>
                <a:latin typeface="Times New Roman"/>
                <a:cs typeface="Times New Roman"/>
              </a:rPr>
              <a:t>Research Question 1</a:t>
            </a:r>
            <a:r>
              <a:rPr lang="en-US" dirty="0" smtClean="0">
                <a:solidFill>
                  <a:srgbClr val="FF0000"/>
                </a:solidFill>
                <a:latin typeface="Times New Roman"/>
                <a:cs typeface="Times New Roman"/>
              </a:rPr>
              <a:t/>
            </a:r>
            <a:br>
              <a:rPr lang="en-US" dirty="0" smtClean="0">
                <a:solidFill>
                  <a:srgbClr val="FF0000"/>
                </a:solidFill>
                <a:latin typeface="Times New Roman"/>
                <a:cs typeface="Times New Roman"/>
              </a:rPr>
            </a:br>
            <a:endParaRPr lang="en-US" dirty="0">
              <a:solidFill>
                <a:schemeClr val="tx1"/>
              </a:solidFill>
              <a:latin typeface="Times New Roman"/>
              <a:cs typeface="Times New Roman"/>
            </a:endParaRPr>
          </a:p>
        </p:txBody>
      </p:sp>
      <p:graphicFrame>
        <p:nvGraphicFramePr>
          <p:cNvPr id="9" name="Table 8"/>
          <p:cNvGraphicFramePr>
            <a:graphicFrameLocks noGrp="1"/>
          </p:cNvGraphicFramePr>
          <p:nvPr>
            <p:extLst>
              <p:ext uri="{D42A27DB-BD31-4B8C-83A1-F6EECF244321}">
                <p14:modId xmlns:p14="http://schemas.microsoft.com/office/powerpoint/2010/main" val="2760605466"/>
              </p:ext>
            </p:extLst>
          </p:nvPr>
        </p:nvGraphicFramePr>
        <p:xfrm>
          <a:off x="296333" y="2629608"/>
          <a:ext cx="8380467" cy="3966692"/>
        </p:xfrm>
        <a:graphic>
          <a:graphicData uri="http://schemas.openxmlformats.org/drawingml/2006/table">
            <a:tbl>
              <a:tblPr firstRow="1" bandRow="1">
                <a:tableStyleId>{EB9631B5-78F2-41C9-869B-9F39066F8104}</a:tableStyleId>
              </a:tblPr>
              <a:tblGrid>
                <a:gridCol w="2955930">
                  <a:extLst>
                    <a:ext uri="{9D8B030D-6E8A-4147-A177-3AD203B41FA5}">
                      <a16:colId xmlns:a16="http://schemas.microsoft.com/office/drawing/2014/main" val="20000"/>
                    </a:ext>
                  </a:extLst>
                </a:gridCol>
                <a:gridCol w="2730848">
                  <a:extLst>
                    <a:ext uri="{9D8B030D-6E8A-4147-A177-3AD203B41FA5}">
                      <a16:colId xmlns:a16="http://schemas.microsoft.com/office/drawing/2014/main" val="20001"/>
                    </a:ext>
                  </a:extLst>
                </a:gridCol>
                <a:gridCol w="2693689">
                  <a:extLst>
                    <a:ext uri="{9D8B030D-6E8A-4147-A177-3AD203B41FA5}">
                      <a16:colId xmlns:a16="http://schemas.microsoft.com/office/drawing/2014/main" val="20002"/>
                    </a:ext>
                  </a:extLst>
                </a:gridCol>
              </a:tblGrid>
              <a:tr h="629568">
                <a:tc>
                  <a:txBody>
                    <a:bodyPr/>
                    <a:lstStyle/>
                    <a:p>
                      <a:pPr algn="l"/>
                      <a:r>
                        <a:rPr lang="en-US" sz="1200" dirty="0" smtClean="0"/>
                        <a:t>Strategies for Academic</a:t>
                      </a:r>
                      <a:r>
                        <a:rPr lang="en-US" sz="1200" baseline="0" dirty="0" smtClean="0"/>
                        <a:t> Achievement</a:t>
                      </a:r>
                      <a:endParaRPr lang="en-US" sz="1200" dirty="0"/>
                    </a:p>
                  </a:txBody>
                  <a:tcPr/>
                </a:tc>
                <a:tc>
                  <a:txBody>
                    <a:bodyPr/>
                    <a:lstStyle/>
                    <a:p>
                      <a:pPr algn="l"/>
                      <a:r>
                        <a:rPr lang="en-US" sz="1200" dirty="0" smtClean="0"/>
                        <a:t>Strategies for Classroom Discipline</a:t>
                      </a:r>
                      <a:endParaRPr lang="en-US" sz="1200" dirty="0"/>
                    </a:p>
                  </a:txBody>
                  <a:tcPr/>
                </a:tc>
                <a:tc>
                  <a:txBody>
                    <a:bodyPr/>
                    <a:lstStyle/>
                    <a:p>
                      <a:pPr algn="l"/>
                      <a:r>
                        <a:rPr lang="en-US" sz="1200" dirty="0" smtClean="0"/>
                        <a:t>Strategies for Student Attendance</a:t>
                      </a:r>
                      <a:endParaRPr lang="en-US" sz="1200" dirty="0"/>
                    </a:p>
                  </a:txBody>
                  <a:tcPr/>
                </a:tc>
                <a:extLst>
                  <a:ext uri="{0D108BD9-81ED-4DB2-BD59-A6C34878D82A}">
                    <a16:rowId xmlns:a16="http://schemas.microsoft.com/office/drawing/2014/main" val="10000"/>
                  </a:ext>
                </a:extLst>
              </a:tr>
              <a:tr h="351999">
                <a:tc>
                  <a:txBody>
                    <a:bodyPr/>
                    <a:lstStyle/>
                    <a:p>
                      <a:pPr algn="l"/>
                      <a:r>
                        <a:rPr lang="en-US" sz="1200" dirty="0" smtClean="0"/>
                        <a:t>Developing Mentoring Programs</a:t>
                      </a:r>
                      <a:endParaRPr lang="en-US" sz="1200" b="1" dirty="0"/>
                    </a:p>
                  </a:txBody>
                  <a:tcPr/>
                </a:tc>
                <a:tc>
                  <a:txBody>
                    <a:bodyPr/>
                    <a:lstStyle/>
                    <a:p>
                      <a:pPr algn="l"/>
                      <a:r>
                        <a:rPr lang="en-US" sz="1200" baseline="0" dirty="0" smtClean="0"/>
                        <a:t>Developing Mentoring Programs</a:t>
                      </a:r>
                      <a:endParaRPr lang="en-US" sz="1200" b="1" dirty="0"/>
                    </a:p>
                  </a:txBody>
                  <a:tcPr/>
                </a:tc>
                <a:tc>
                  <a:txBody>
                    <a:bodyPr/>
                    <a:lstStyle/>
                    <a:p>
                      <a:pPr algn="l"/>
                      <a:r>
                        <a:rPr lang="en-US" sz="1200" dirty="0" smtClean="0"/>
                        <a:t>Developing</a:t>
                      </a:r>
                      <a:r>
                        <a:rPr lang="en-US" sz="1200" baseline="0" dirty="0" smtClean="0"/>
                        <a:t> Mentoring Programs</a:t>
                      </a:r>
                      <a:endParaRPr lang="en-US" sz="1200" b="1" dirty="0"/>
                    </a:p>
                  </a:txBody>
                  <a:tcPr/>
                </a:tc>
                <a:extLst>
                  <a:ext uri="{0D108BD9-81ED-4DB2-BD59-A6C34878D82A}">
                    <a16:rowId xmlns:a16="http://schemas.microsoft.com/office/drawing/2014/main" val="10001"/>
                  </a:ext>
                </a:extLst>
              </a:tr>
              <a:tr h="351999">
                <a:tc>
                  <a:txBody>
                    <a:bodyPr/>
                    <a:lstStyle/>
                    <a:p>
                      <a:pPr algn="l"/>
                      <a:r>
                        <a:rPr lang="en-US" sz="1200" dirty="0" smtClean="0"/>
                        <a:t>Implementing</a:t>
                      </a:r>
                      <a:r>
                        <a:rPr lang="en-US" sz="1200" baseline="0" dirty="0" smtClean="0"/>
                        <a:t> I</a:t>
                      </a:r>
                      <a:r>
                        <a:rPr lang="en-US" sz="1200" dirty="0" smtClean="0"/>
                        <a:t>ntervention Programs</a:t>
                      </a:r>
                      <a:endParaRPr lang="en-US" sz="1200" b="1" dirty="0"/>
                    </a:p>
                  </a:txBody>
                  <a:tcPr/>
                </a:tc>
                <a:tc>
                  <a:txBody>
                    <a:bodyPr/>
                    <a:lstStyle/>
                    <a:p>
                      <a:pPr algn="l"/>
                      <a:r>
                        <a:rPr lang="en-US" sz="1200" baseline="0" dirty="0" smtClean="0"/>
                        <a:t>Communicating Effective Supervision</a:t>
                      </a:r>
                      <a:endParaRPr lang="en-US" sz="1200" b="1" dirty="0"/>
                    </a:p>
                  </a:txBody>
                  <a:tcPr/>
                </a:tc>
                <a:tc>
                  <a:txBody>
                    <a:bodyPr/>
                    <a:lstStyle/>
                    <a:p>
                      <a:pPr algn="l"/>
                      <a:r>
                        <a:rPr lang="en-US" sz="1200" dirty="0" smtClean="0"/>
                        <a:t>Communicating</a:t>
                      </a:r>
                      <a:r>
                        <a:rPr lang="en-US" sz="1200" baseline="0" dirty="0" smtClean="0"/>
                        <a:t> Effective </a:t>
                      </a:r>
                      <a:r>
                        <a:rPr lang="en-US" sz="1200" dirty="0" smtClean="0"/>
                        <a:t>Supervision</a:t>
                      </a:r>
                      <a:endParaRPr lang="en-US" sz="1200" b="1" dirty="0"/>
                    </a:p>
                  </a:txBody>
                  <a:tcPr/>
                </a:tc>
                <a:extLst>
                  <a:ext uri="{0D108BD9-81ED-4DB2-BD59-A6C34878D82A}">
                    <a16:rowId xmlns:a16="http://schemas.microsoft.com/office/drawing/2014/main" val="10002"/>
                  </a:ext>
                </a:extLst>
              </a:tr>
              <a:tr h="351999">
                <a:tc>
                  <a:txBody>
                    <a:bodyPr/>
                    <a:lstStyle/>
                    <a:p>
                      <a:pPr algn="l"/>
                      <a:r>
                        <a:rPr lang="en-US" sz="1200" baseline="0" dirty="0" smtClean="0"/>
                        <a:t>Preparing Students for College </a:t>
                      </a:r>
                    </a:p>
                    <a:p>
                      <a:pPr algn="l"/>
                      <a:r>
                        <a:rPr lang="en-US" sz="1200" baseline="0" dirty="0" smtClean="0"/>
                        <a:t>  and Career Readiness</a:t>
                      </a:r>
                      <a:endParaRPr lang="en-US" sz="1200" dirty="0"/>
                    </a:p>
                  </a:txBody>
                  <a:tcPr/>
                </a:tc>
                <a:tc>
                  <a:txBody>
                    <a:bodyPr/>
                    <a:lstStyle/>
                    <a:p>
                      <a:pPr algn="l"/>
                      <a:r>
                        <a:rPr lang="en-US" sz="1200" b="0" baseline="0" dirty="0" smtClean="0"/>
                        <a:t>Demonstrating Positive Character Traits</a:t>
                      </a:r>
                      <a:endParaRPr lang="en-US" sz="1200" b="0" dirty="0"/>
                    </a:p>
                  </a:txBody>
                  <a:tcPr/>
                </a:tc>
                <a:tc>
                  <a:txBody>
                    <a:bodyPr/>
                    <a:lstStyle/>
                    <a:p>
                      <a:pPr algn="l"/>
                      <a:endParaRPr lang="en-US" sz="1200" b="1" dirty="0"/>
                    </a:p>
                  </a:txBody>
                  <a:tcPr/>
                </a:tc>
                <a:extLst>
                  <a:ext uri="{0D108BD9-81ED-4DB2-BD59-A6C34878D82A}">
                    <a16:rowId xmlns:a16="http://schemas.microsoft.com/office/drawing/2014/main" val="10003"/>
                  </a:ext>
                </a:extLst>
              </a:tr>
              <a:tr h="352473">
                <a:tc>
                  <a:txBody>
                    <a:bodyPr/>
                    <a:lstStyle/>
                    <a:p>
                      <a:pPr algn="l"/>
                      <a:r>
                        <a:rPr lang="en-US" sz="1200" b="0" dirty="0" smtClean="0"/>
                        <a:t>Analyzing</a:t>
                      </a:r>
                      <a:r>
                        <a:rPr lang="en-US" sz="1200" b="0" baseline="0" dirty="0" smtClean="0"/>
                        <a:t> Student Data</a:t>
                      </a:r>
                      <a:endParaRPr lang="en-US" sz="1200" b="1" dirty="0"/>
                    </a:p>
                  </a:txBody>
                  <a:tcPr/>
                </a:tc>
                <a:tc>
                  <a:txBody>
                    <a:bodyPr/>
                    <a:lstStyle/>
                    <a:p>
                      <a:pPr algn="l"/>
                      <a:r>
                        <a:rPr lang="en-US" sz="1200" dirty="0" smtClean="0"/>
                        <a:t>Creating Positive School Climates</a:t>
                      </a:r>
                      <a:endParaRPr lang="en-US" sz="1200" dirty="0"/>
                    </a:p>
                  </a:txBody>
                  <a:tcPr/>
                </a:tc>
                <a:tc>
                  <a:txBody>
                    <a:bodyPr/>
                    <a:lstStyle/>
                    <a:p>
                      <a:pPr algn="l"/>
                      <a:endParaRPr lang="en-US" sz="1200" b="1" dirty="0"/>
                    </a:p>
                  </a:txBody>
                  <a:tcPr/>
                </a:tc>
                <a:extLst>
                  <a:ext uri="{0D108BD9-81ED-4DB2-BD59-A6C34878D82A}">
                    <a16:rowId xmlns:a16="http://schemas.microsoft.com/office/drawing/2014/main" val="10004"/>
                  </a:ext>
                </a:extLst>
              </a:tr>
              <a:tr h="415457">
                <a:tc>
                  <a:txBody>
                    <a:bodyPr/>
                    <a:lstStyle/>
                    <a:p>
                      <a:pPr algn="l"/>
                      <a:r>
                        <a:rPr lang="en-US" sz="1200" dirty="0" smtClean="0"/>
                        <a:t>Providing</a:t>
                      </a:r>
                      <a:r>
                        <a:rPr lang="en-US" sz="1200" baseline="0" dirty="0" smtClean="0"/>
                        <a:t> </a:t>
                      </a:r>
                      <a:r>
                        <a:rPr lang="en-US" sz="1200" dirty="0" smtClean="0"/>
                        <a:t>Early Academic Warnings</a:t>
                      </a:r>
                      <a:endParaRPr lang="en-US" sz="1200" dirty="0"/>
                    </a:p>
                  </a:txBody>
                  <a:tcPr/>
                </a:tc>
                <a:tc>
                  <a:txBody>
                    <a:bodyPr/>
                    <a:lstStyle/>
                    <a:p>
                      <a:pPr algn="l"/>
                      <a:r>
                        <a:rPr lang="en-US" sz="1200" dirty="0" smtClean="0"/>
                        <a:t>Fostering Parental Involvement</a:t>
                      </a:r>
                      <a:endParaRPr lang="en-US" sz="1200" dirty="0"/>
                    </a:p>
                  </a:txBody>
                  <a:tcPr/>
                </a:tc>
                <a:tc>
                  <a:txBody>
                    <a:bodyPr/>
                    <a:lstStyle/>
                    <a:p>
                      <a:pPr algn="l"/>
                      <a:endParaRPr lang="en-US" sz="1200" b="1" dirty="0"/>
                    </a:p>
                  </a:txBody>
                  <a:tcPr/>
                </a:tc>
                <a:extLst>
                  <a:ext uri="{0D108BD9-81ED-4DB2-BD59-A6C34878D82A}">
                    <a16:rowId xmlns:a16="http://schemas.microsoft.com/office/drawing/2014/main" val="10005"/>
                  </a:ext>
                </a:extLst>
              </a:tr>
              <a:tr h="351999">
                <a:tc>
                  <a:txBody>
                    <a:bodyPr/>
                    <a:lstStyle/>
                    <a:p>
                      <a:pPr algn="l"/>
                      <a:r>
                        <a:rPr lang="en-US" sz="1200" dirty="0" smtClean="0"/>
                        <a:t>Retaining Small</a:t>
                      </a:r>
                      <a:r>
                        <a:rPr lang="en-US" sz="1200" baseline="0" dirty="0" smtClean="0"/>
                        <a:t> Learning Communities</a:t>
                      </a:r>
                      <a:endParaRPr lang="en-US" sz="1200" b="1" dirty="0"/>
                    </a:p>
                  </a:txBody>
                  <a:tcPr/>
                </a:tc>
                <a:tc>
                  <a:txBody>
                    <a:bodyPr/>
                    <a:lstStyle/>
                    <a:p>
                      <a:pPr algn="l"/>
                      <a:r>
                        <a:rPr lang="en-US" sz="1200" dirty="0" smtClean="0"/>
                        <a:t>Retaining Small Learning</a:t>
                      </a:r>
                      <a:r>
                        <a:rPr lang="en-US" sz="1200" baseline="0" dirty="0" smtClean="0"/>
                        <a:t> Communities</a:t>
                      </a:r>
                      <a:endParaRPr lang="en-US" sz="1200" b="1" dirty="0"/>
                    </a:p>
                  </a:txBody>
                  <a:tcPr/>
                </a:tc>
                <a:tc>
                  <a:txBody>
                    <a:bodyPr/>
                    <a:lstStyle/>
                    <a:p>
                      <a:pPr algn="l"/>
                      <a:endParaRPr lang="en-US" sz="1200" dirty="0"/>
                    </a:p>
                  </a:txBody>
                  <a:tcPr/>
                </a:tc>
                <a:extLst>
                  <a:ext uri="{0D108BD9-81ED-4DB2-BD59-A6C34878D82A}">
                    <a16:rowId xmlns:a16="http://schemas.microsoft.com/office/drawing/2014/main" val="10006"/>
                  </a:ext>
                </a:extLst>
              </a:tr>
              <a:tr h="351999">
                <a:tc>
                  <a:txBody>
                    <a:bodyPr/>
                    <a:lstStyle/>
                    <a:p>
                      <a:pPr algn="l"/>
                      <a:r>
                        <a:rPr lang="en-US" sz="1200" dirty="0" smtClean="0"/>
                        <a:t>Planning with Flexibility</a:t>
                      </a:r>
                      <a:endParaRPr lang="en-US" sz="1200" dirty="0"/>
                    </a:p>
                  </a:txBody>
                  <a:tcPr/>
                </a:tc>
                <a:tc>
                  <a:txBody>
                    <a:bodyPr/>
                    <a:lstStyle/>
                    <a:p>
                      <a:pPr algn="l"/>
                      <a:r>
                        <a:rPr lang="en-US" sz="1200" dirty="0" smtClean="0"/>
                        <a:t>Fostering</a:t>
                      </a:r>
                      <a:r>
                        <a:rPr lang="en-US" sz="1200" baseline="0" dirty="0" smtClean="0"/>
                        <a:t> Collaboration</a:t>
                      </a:r>
                      <a:endParaRPr lang="en-US" sz="1200" dirty="0"/>
                    </a:p>
                  </a:txBody>
                  <a:tcPr/>
                </a:tc>
                <a:tc>
                  <a:txBody>
                    <a:bodyPr/>
                    <a:lstStyle/>
                    <a:p>
                      <a:pPr algn="l"/>
                      <a:endParaRPr lang="en-US" sz="1200" dirty="0"/>
                    </a:p>
                  </a:txBody>
                  <a:tcPr/>
                </a:tc>
                <a:extLst>
                  <a:ext uri="{0D108BD9-81ED-4DB2-BD59-A6C34878D82A}">
                    <a16:rowId xmlns:a16="http://schemas.microsoft.com/office/drawing/2014/main" val="10007"/>
                  </a:ext>
                </a:extLst>
              </a:tr>
              <a:tr h="351999">
                <a:tc>
                  <a:txBody>
                    <a:bodyPr/>
                    <a:lstStyle/>
                    <a:p>
                      <a:pPr algn="l"/>
                      <a:endParaRPr lang="en-US" sz="1200" dirty="0"/>
                    </a:p>
                  </a:txBody>
                  <a:tcPr/>
                </a:tc>
                <a:tc>
                  <a:txBody>
                    <a:bodyPr/>
                    <a:lstStyle/>
                    <a:p>
                      <a:pPr algn="l"/>
                      <a:endParaRPr lang="en-US" sz="1200" b="1" dirty="0"/>
                    </a:p>
                  </a:txBody>
                  <a:tcPr/>
                </a:tc>
                <a:tc>
                  <a:txBody>
                    <a:bodyPr/>
                    <a:lstStyle/>
                    <a:p>
                      <a:pPr algn="l"/>
                      <a:endParaRPr lang="en-US" sz="1200" dirty="0"/>
                    </a:p>
                  </a:txBody>
                  <a:tcPr/>
                </a:tc>
                <a:extLst>
                  <a:ext uri="{0D108BD9-81ED-4DB2-BD59-A6C34878D82A}">
                    <a16:rowId xmlns:a16="http://schemas.microsoft.com/office/drawing/2014/main" val="10008"/>
                  </a:ext>
                </a:extLst>
              </a:tr>
              <a:tr h="351999">
                <a:tc>
                  <a:txBody>
                    <a:bodyPr/>
                    <a:lstStyle/>
                    <a:p>
                      <a:pPr algn="l"/>
                      <a:endParaRPr lang="en-US" sz="1200" b="1" dirty="0"/>
                    </a:p>
                  </a:txBody>
                  <a:tcPr/>
                </a:tc>
                <a:tc>
                  <a:txBody>
                    <a:bodyPr/>
                    <a:lstStyle/>
                    <a:p>
                      <a:pPr algn="l"/>
                      <a:endParaRPr lang="en-US" sz="1200" dirty="0"/>
                    </a:p>
                  </a:txBody>
                  <a:tcPr/>
                </a:tc>
                <a:tc>
                  <a:txBody>
                    <a:bodyPr/>
                    <a:lstStyle/>
                    <a:p>
                      <a:pPr algn="l"/>
                      <a:endParaRPr lang="en-US" sz="1200" dirty="0"/>
                    </a:p>
                  </a:txBody>
                  <a:tcPr/>
                </a:tc>
                <a:extLst>
                  <a:ext uri="{0D108BD9-81ED-4DB2-BD59-A6C34878D82A}">
                    <a16:rowId xmlns:a16="http://schemas.microsoft.com/office/drawing/2014/main" val="10009"/>
                  </a:ext>
                </a:extLst>
              </a:tr>
            </a:tbl>
          </a:graphicData>
        </a:graphic>
      </p:graphicFrame>
      <p:sp>
        <p:nvSpPr>
          <p:cNvPr id="5" name="Content Placeholder 2"/>
          <p:cNvSpPr>
            <a:spLocks noGrp="1"/>
          </p:cNvSpPr>
          <p:nvPr>
            <p:ph idx="1"/>
          </p:nvPr>
        </p:nvSpPr>
        <p:spPr>
          <a:xfrm>
            <a:off x="803594" y="1109310"/>
            <a:ext cx="7404653" cy="4038600"/>
          </a:xfrm>
        </p:spPr>
        <p:txBody>
          <a:bodyPr/>
          <a:lstStyle/>
          <a:p>
            <a:pPr marL="34290" lvl="0" indent="0">
              <a:buNone/>
            </a:pPr>
            <a:r>
              <a:rPr lang="en-US" sz="2400" dirty="0">
                <a:solidFill>
                  <a:schemeClr val="tx1"/>
                </a:solidFill>
                <a:latin typeface="Times New Roman"/>
                <a:cs typeface="Times New Roman"/>
              </a:rPr>
              <a:t>What strategies do administrators implement for freshman transition programs in relation to academic achievement, classroom discipline, and student attendance? </a:t>
            </a:r>
          </a:p>
          <a:p>
            <a:endParaRPr lang="en-US"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40</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6660486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7258" y="609600"/>
            <a:ext cx="6376632" cy="1356360"/>
          </a:xfrm>
        </p:spPr>
        <p:txBody>
          <a:bodyPr/>
          <a:lstStyle/>
          <a:p>
            <a:r>
              <a:rPr lang="en-US" dirty="0" smtClean="0">
                <a:solidFill>
                  <a:srgbClr val="000000"/>
                </a:solidFill>
                <a:latin typeface="Times New Roman"/>
                <a:cs typeface="Times New Roman"/>
              </a:rPr>
              <a:t>Research Question 2</a:t>
            </a:r>
            <a:endParaRPr lang="en-US" dirty="0">
              <a:solidFill>
                <a:srgbClr val="000000"/>
              </a:solidFill>
              <a:latin typeface="Times New Roman"/>
              <a:cs typeface="Times New Roman"/>
            </a:endParaRPr>
          </a:p>
        </p:txBody>
      </p:sp>
      <p:sp>
        <p:nvSpPr>
          <p:cNvPr id="3" name="Content Placeholder 2"/>
          <p:cNvSpPr>
            <a:spLocks noGrp="1"/>
          </p:cNvSpPr>
          <p:nvPr>
            <p:ph idx="1"/>
          </p:nvPr>
        </p:nvSpPr>
        <p:spPr/>
        <p:txBody>
          <a:bodyPr/>
          <a:lstStyle/>
          <a:p>
            <a:pPr marL="34290" lvl="0" indent="0">
              <a:buNone/>
            </a:pPr>
            <a:r>
              <a:rPr lang="en-US" sz="2400" dirty="0">
                <a:solidFill>
                  <a:schemeClr val="tx1"/>
                </a:solidFill>
                <a:latin typeface="Times New Roman"/>
                <a:cs typeface="Times New Roman"/>
              </a:rPr>
              <a:t>What classroom and instructional strategies do teachers implement for freshman transition programs in relation to academic achievement, classroom discipline, and student attendance?</a:t>
            </a:r>
            <a:r>
              <a:rPr lang="en-US" sz="2400" b="1" dirty="0">
                <a:solidFill>
                  <a:schemeClr val="tx1"/>
                </a:solidFill>
                <a:latin typeface="Times New Roman"/>
                <a:cs typeface="Times New Roman"/>
              </a:rPr>
              <a:t> </a:t>
            </a:r>
            <a:endParaRPr lang="en-US" sz="2400" dirty="0">
              <a:solidFill>
                <a:schemeClr val="tx1"/>
              </a:solidFill>
              <a:latin typeface="Times New Roman"/>
              <a:cs typeface="Times New Roman"/>
            </a:endParaRPr>
          </a:p>
          <a:p>
            <a:endParaRPr lang="en-US"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41</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56440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333" y="1398326"/>
            <a:ext cx="8466667" cy="4949866"/>
          </a:xfrm>
        </p:spPr>
        <p:txBody>
          <a:bodyPr>
            <a:noAutofit/>
          </a:bodyPr>
          <a:lstStyle/>
          <a:p>
            <a:r>
              <a:rPr lang="en-US" b="1" dirty="0" smtClean="0">
                <a:solidFill>
                  <a:srgbClr val="FF0000"/>
                </a:solidFill>
                <a:latin typeface="Times New Roman"/>
                <a:cs typeface="Times New Roman"/>
              </a:rPr>
              <a:t/>
            </a:r>
            <a:br>
              <a:rPr lang="en-US" b="1" dirty="0" smtClean="0">
                <a:solidFill>
                  <a:srgbClr val="FF0000"/>
                </a:solidFill>
                <a:latin typeface="Times New Roman"/>
                <a:cs typeface="Times New Roman"/>
              </a:rPr>
            </a:br>
            <a:r>
              <a:rPr lang="en-US" sz="2800" dirty="0" smtClean="0">
                <a:solidFill>
                  <a:srgbClr val="000000"/>
                </a:solidFill>
                <a:latin typeface="Times New Roman"/>
                <a:cs typeface="Times New Roman"/>
              </a:rPr>
              <a:t>Developing Mentoring Programs</a:t>
            </a:r>
            <a:r>
              <a:rPr lang="en-US" sz="2800" dirty="0">
                <a:solidFill>
                  <a:srgbClr val="000000"/>
                </a:solidFill>
                <a:latin typeface="Times New Roman"/>
                <a:cs typeface="Times New Roman"/>
              </a:rPr>
              <a:t/>
            </a:r>
            <a:br>
              <a:rPr lang="en-US" sz="2800" dirty="0">
                <a:solidFill>
                  <a:srgbClr val="000000"/>
                </a:solidFill>
                <a:latin typeface="Times New Roman"/>
                <a:cs typeface="Times New Roman"/>
              </a:rPr>
            </a:br>
            <a:r>
              <a:rPr lang="en-US" sz="2800" dirty="0" smtClean="0">
                <a:solidFill>
                  <a:srgbClr val="000000"/>
                </a:solidFill>
                <a:latin typeface="Times New Roman"/>
                <a:cs typeface="Times New Roman"/>
              </a:rPr>
              <a:t>Fostering Parental </a:t>
            </a:r>
            <a:r>
              <a:rPr lang="en-US" sz="2800" dirty="0">
                <a:solidFill>
                  <a:srgbClr val="000000"/>
                </a:solidFill>
                <a:latin typeface="Times New Roman"/>
                <a:cs typeface="Times New Roman"/>
              </a:rPr>
              <a:t>Involvement</a:t>
            </a:r>
            <a:br>
              <a:rPr lang="en-US" sz="2800" dirty="0">
                <a:solidFill>
                  <a:srgbClr val="000000"/>
                </a:solidFill>
                <a:latin typeface="Times New Roman"/>
                <a:cs typeface="Times New Roman"/>
              </a:rPr>
            </a:br>
            <a:r>
              <a:rPr lang="en-US" sz="2800" dirty="0" smtClean="0">
                <a:solidFill>
                  <a:srgbClr val="000000"/>
                </a:solidFill>
                <a:latin typeface="Times New Roman"/>
                <a:cs typeface="Times New Roman"/>
              </a:rPr>
              <a:t>Implementing Intervention Programs</a:t>
            </a:r>
            <a:r>
              <a:rPr lang="en-US" sz="2800" dirty="0">
                <a:solidFill>
                  <a:srgbClr val="000000"/>
                </a:solidFill>
                <a:latin typeface="Times New Roman"/>
                <a:cs typeface="Times New Roman"/>
              </a:rPr>
              <a:t/>
            </a:r>
            <a:br>
              <a:rPr lang="en-US" sz="2800" dirty="0">
                <a:solidFill>
                  <a:srgbClr val="000000"/>
                </a:solidFill>
                <a:latin typeface="Times New Roman"/>
                <a:cs typeface="Times New Roman"/>
              </a:rPr>
            </a:br>
            <a:r>
              <a:rPr lang="en-US" sz="2800" dirty="0" smtClean="0">
                <a:solidFill>
                  <a:srgbClr val="000000"/>
                </a:solidFill>
                <a:latin typeface="Times New Roman"/>
                <a:cs typeface="Times New Roman"/>
              </a:rPr>
              <a:t>Analyzing Student Data</a:t>
            </a:r>
            <a:r>
              <a:rPr lang="en-US" sz="2800" dirty="0">
                <a:solidFill>
                  <a:srgbClr val="000000"/>
                </a:solidFill>
                <a:latin typeface="Times New Roman"/>
                <a:cs typeface="Times New Roman"/>
              </a:rPr>
              <a:t/>
            </a:r>
            <a:br>
              <a:rPr lang="en-US" sz="2800" dirty="0">
                <a:solidFill>
                  <a:srgbClr val="000000"/>
                </a:solidFill>
                <a:latin typeface="Times New Roman"/>
                <a:cs typeface="Times New Roman"/>
              </a:rPr>
            </a:br>
            <a:r>
              <a:rPr lang="en-US" sz="2800" dirty="0" smtClean="0">
                <a:solidFill>
                  <a:srgbClr val="000000"/>
                </a:solidFill>
                <a:latin typeface="Times New Roman"/>
                <a:cs typeface="Times New Roman"/>
              </a:rPr>
              <a:t>Preparing Students for College </a:t>
            </a:r>
            <a:r>
              <a:rPr lang="en-US" sz="2800" dirty="0">
                <a:solidFill>
                  <a:srgbClr val="000000"/>
                </a:solidFill>
                <a:latin typeface="Times New Roman"/>
                <a:cs typeface="Times New Roman"/>
              </a:rPr>
              <a:t>and Career Readiness</a:t>
            </a:r>
            <a:br>
              <a:rPr lang="en-US" sz="2800" dirty="0">
                <a:solidFill>
                  <a:srgbClr val="000000"/>
                </a:solidFill>
                <a:latin typeface="Times New Roman"/>
                <a:cs typeface="Times New Roman"/>
              </a:rPr>
            </a:br>
            <a:r>
              <a:rPr lang="en-US" sz="2800" dirty="0" smtClean="0">
                <a:solidFill>
                  <a:srgbClr val="000000"/>
                </a:solidFill>
                <a:latin typeface="Times New Roman"/>
                <a:cs typeface="Times New Roman"/>
              </a:rPr>
              <a:t>Retaining Small </a:t>
            </a:r>
            <a:r>
              <a:rPr lang="en-US" sz="2800" dirty="0">
                <a:solidFill>
                  <a:srgbClr val="000000"/>
                </a:solidFill>
                <a:latin typeface="Times New Roman"/>
                <a:cs typeface="Times New Roman"/>
              </a:rPr>
              <a:t>Learning Communities</a:t>
            </a:r>
            <a:br>
              <a:rPr lang="en-US" sz="2800" dirty="0">
                <a:solidFill>
                  <a:srgbClr val="000000"/>
                </a:solidFill>
                <a:latin typeface="Times New Roman"/>
                <a:cs typeface="Times New Roman"/>
              </a:rPr>
            </a:br>
            <a:r>
              <a:rPr lang="en-US" sz="2800" dirty="0" smtClean="0">
                <a:solidFill>
                  <a:srgbClr val="000000"/>
                </a:solidFill>
                <a:latin typeface="Times New Roman"/>
                <a:cs typeface="Times New Roman"/>
              </a:rPr>
              <a:t>Providing Academic </a:t>
            </a:r>
            <a:r>
              <a:rPr lang="en-US" sz="2800" dirty="0">
                <a:solidFill>
                  <a:srgbClr val="000000"/>
                </a:solidFill>
                <a:latin typeface="Times New Roman"/>
                <a:cs typeface="Times New Roman"/>
              </a:rPr>
              <a:t>Warnings</a:t>
            </a:r>
            <a:br>
              <a:rPr lang="en-US" sz="2800" dirty="0">
                <a:solidFill>
                  <a:srgbClr val="000000"/>
                </a:solidFill>
                <a:latin typeface="Times New Roman"/>
                <a:cs typeface="Times New Roman"/>
              </a:rPr>
            </a:br>
            <a:r>
              <a:rPr lang="en-US" sz="2800" dirty="0" smtClean="0">
                <a:solidFill>
                  <a:srgbClr val="000000"/>
                </a:solidFill>
                <a:latin typeface="Times New Roman"/>
                <a:cs typeface="Times New Roman"/>
              </a:rPr>
              <a:t>Planning With Flexibility</a:t>
            </a:r>
            <a:r>
              <a:rPr lang="en-US" sz="2800" dirty="0">
                <a:solidFill>
                  <a:srgbClr val="000000"/>
                </a:solidFill>
                <a:latin typeface="Times New Roman"/>
                <a:cs typeface="Times New Roman"/>
              </a:rPr>
              <a:t/>
            </a:r>
            <a:br>
              <a:rPr lang="en-US" sz="2800" dirty="0">
                <a:solidFill>
                  <a:srgbClr val="000000"/>
                </a:solidFill>
                <a:latin typeface="Times New Roman"/>
                <a:cs typeface="Times New Roman"/>
              </a:rPr>
            </a:br>
            <a:r>
              <a:rPr lang="en-US" sz="3600" b="1" dirty="0">
                <a:solidFill>
                  <a:srgbClr val="0000FF"/>
                </a:solidFill>
              </a:rPr>
              <a:t/>
            </a:r>
            <a:br>
              <a:rPr lang="en-US" sz="3600" b="1" dirty="0">
                <a:solidFill>
                  <a:srgbClr val="0000FF"/>
                </a:solidFill>
              </a:rPr>
            </a:br>
            <a:endParaRPr lang="en-US" b="1" dirty="0">
              <a:solidFill>
                <a:srgbClr val="FF0000"/>
              </a:solidFill>
              <a:latin typeface="Times New Roman"/>
              <a:cs typeface="Times New Roman"/>
            </a:endParaRPr>
          </a:p>
        </p:txBody>
      </p:sp>
      <p:sp>
        <p:nvSpPr>
          <p:cNvPr id="5" name="Rectangle 4"/>
          <p:cNvSpPr/>
          <p:nvPr/>
        </p:nvSpPr>
        <p:spPr>
          <a:xfrm>
            <a:off x="423376" y="437224"/>
            <a:ext cx="8577965" cy="1077218"/>
          </a:xfrm>
          <a:prstGeom prst="rect">
            <a:avLst/>
          </a:prstGeom>
        </p:spPr>
        <p:txBody>
          <a:bodyPr wrap="square">
            <a:spAutoFit/>
          </a:bodyPr>
          <a:lstStyle/>
          <a:p>
            <a:pPr algn="ctr"/>
            <a:r>
              <a:rPr lang="en-US" sz="3200" dirty="0">
                <a:latin typeface="Times New Roman"/>
                <a:cs typeface="Times New Roman"/>
              </a:rPr>
              <a:t>Teachers’ Recurring Themes </a:t>
            </a:r>
            <a:endParaRPr lang="en-US" sz="3200" dirty="0" smtClean="0">
              <a:latin typeface="Times New Roman"/>
              <a:cs typeface="Times New Roman"/>
            </a:endParaRPr>
          </a:p>
          <a:p>
            <a:pPr algn="ctr"/>
            <a:r>
              <a:rPr lang="en-US" sz="3200" dirty="0" smtClean="0">
                <a:solidFill>
                  <a:srgbClr val="0000FF"/>
                </a:solidFill>
                <a:latin typeface="Times New Roman"/>
                <a:cs typeface="Times New Roman"/>
              </a:rPr>
              <a:t>(</a:t>
            </a:r>
            <a:r>
              <a:rPr lang="en-US" sz="3200" dirty="0">
                <a:solidFill>
                  <a:srgbClr val="0000FF"/>
                </a:solidFill>
                <a:latin typeface="Times New Roman"/>
                <a:cs typeface="Times New Roman"/>
              </a:rPr>
              <a:t>Strategies) for Academic Achievement</a:t>
            </a:r>
            <a:endParaRPr lang="en-US" sz="3200" dirty="0">
              <a:solidFill>
                <a:srgbClr val="0000FF"/>
              </a:solidFill>
            </a:endParaRPr>
          </a:p>
        </p:txBody>
      </p:sp>
      <p:sp>
        <p:nvSpPr>
          <p:cNvPr id="4" name="Slide Number Placeholder 3"/>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42</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4891640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20325"/>
            <a:ext cx="9144000" cy="1143000"/>
          </a:xfrm>
        </p:spPr>
        <p:txBody>
          <a:bodyPr>
            <a:normAutofit/>
          </a:bodyPr>
          <a:lstStyle/>
          <a:p>
            <a:pPr algn="ctr"/>
            <a:r>
              <a:rPr lang="en-US" dirty="0" smtClean="0">
                <a:solidFill>
                  <a:schemeClr val="tx1"/>
                </a:solidFill>
                <a:latin typeface="Times New Roman" panose="02020603050405020304" pitchFamily="18" charset="0"/>
                <a:cs typeface="Times New Roman" panose="02020603050405020304" pitchFamily="18" charset="0"/>
              </a:rPr>
              <a:t>Developing Mentoring Programs</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0" y="1172874"/>
            <a:ext cx="9034817" cy="5450690"/>
          </a:xfrm>
        </p:spPr>
        <p:txBody>
          <a:bodyPr/>
          <a:lstStyle/>
          <a:p>
            <a:pPr marL="203200" indent="0">
              <a:buNone/>
            </a:pPr>
            <a:r>
              <a:rPr lang="en-US" dirty="0">
                <a:solidFill>
                  <a:schemeClr val="tx1"/>
                </a:solidFill>
                <a:latin typeface="Times New Roman"/>
                <a:cs typeface="Times New Roman"/>
              </a:rPr>
              <a:t> </a:t>
            </a:r>
            <a:r>
              <a:rPr lang="en-US" i="1" dirty="0">
                <a:solidFill>
                  <a:schemeClr val="tx1"/>
                </a:solidFill>
                <a:latin typeface="Times New Roman"/>
                <a:cs typeface="Times New Roman"/>
              </a:rPr>
              <a:t>Overall, teachers felt mentoring through building relationships was </a:t>
            </a:r>
            <a:r>
              <a:rPr lang="en-US" i="1" dirty="0" smtClean="0">
                <a:solidFill>
                  <a:schemeClr val="tx1"/>
                </a:solidFill>
                <a:latin typeface="Times New Roman"/>
                <a:cs typeface="Times New Roman"/>
              </a:rPr>
              <a:t>a foundational strategy </a:t>
            </a:r>
            <a:r>
              <a:rPr lang="en-US" i="1" dirty="0">
                <a:solidFill>
                  <a:schemeClr val="tx1"/>
                </a:solidFill>
                <a:latin typeface="Times New Roman"/>
                <a:cs typeface="Times New Roman"/>
              </a:rPr>
              <a:t>to grade nine-student achievement.  Teachers expressed that the mentorship of upperclassman had lasting and positive impacts.  </a:t>
            </a:r>
            <a:r>
              <a:rPr lang="en-US" i="1" dirty="0" smtClean="0">
                <a:solidFill>
                  <a:schemeClr val="tx1"/>
                </a:solidFill>
                <a:latin typeface="Times New Roman"/>
                <a:cs typeface="Times New Roman"/>
              </a:rPr>
              <a:t>A SREB (2008) study revealed that academic achievement is related to students receiving timely counseling and guidance. </a:t>
            </a:r>
          </a:p>
          <a:p>
            <a:pPr marL="203200" indent="0">
              <a:buNone/>
            </a:pPr>
            <a:endParaRPr lang="en-US" sz="2000" dirty="0">
              <a:solidFill>
                <a:schemeClr val="tx1"/>
              </a:solidFill>
              <a:latin typeface="Times New Roman"/>
              <a:cs typeface="Times New Roman"/>
            </a:endParaRPr>
          </a:p>
          <a:p>
            <a:r>
              <a:rPr lang="de-DE" sz="2200" b="1" dirty="0" smtClean="0">
                <a:solidFill>
                  <a:schemeClr val="tx1"/>
                </a:solidFill>
                <a:latin typeface="Times New Roman"/>
                <a:cs typeface="Times New Roman"/>
              </a:rPr>
              <a:t>Teacher B2-10</a:t>
            </a:r>
            <a:r>
              <a:rPr lang="en-US" sz="2200" b="1" dirty="0" smtClean="0">
                <a:solidFill>
                  <a:schemeClr val="tx1"/>
                </a:solidFill>
                <a:latin typeface="Times New Roman"/>
                <a:cs typeface="Times New Roman"/>
              </a:rPr>
              <a:t> </a:t>
            </a:r>
            <a:r>
              <a:rPr lang="en-US" sz="2200" b="1" dirty="0">
                <a:solidFill>
                  <a:schemeClr val="tx1"/>
                </a:solidFill>
                <a:latin typeface="Times New Roman"/>
                <a:cs typeface="Times New Roman"/>
              </a:rPr>
              <a:t>added:</a:t>
            </a:r>
          </a:p>
          <a:p>
            <a:r>
              <a:rPr lang="en-US" sz="2200" dirty="0">
                <a:solidFill>
                  <a:srgbClr val="0000FF"/>
                </a:solidFill>
                <a:latin typeface="Times New Roman"/>
                <a:cs typeface="Times New Roman"/>
              </a:rPr>
              <a:t>We do a lot of </a:t>
            </a:r>
            <a:r>
              <a:rPr lang="en-US" sz="2200" dirty="0" smtClean="0">
                <a:solidFill>
                  <a:srgbClr val="0000FF"/>
                </a:solidFill>
                <a:latin typeface="Times New Roman"/>
                <a:cs typeface="Times New Roman"/>
              </a:rPr>
              <a:t>mentoring</a:t>
            </a:r>
            <a:r>
              <a:rPr lang="en-US" sz="2200" dirty="0" smtClean="0">
                <a:solidFill>
                  <a:srgbClr val="FF0000"/>
                </a:solidFill>
                <a:latin typeface="Times New Roman"/>
                <a:cs typeface="Times New Roman"/>
              </a:rPr>
              <a:t>: </a:t>
            </a:r>
            <a:r>
              <a:rPr lang="en-US" sz="2200" dirty="0" smtClean="0">
                <a:solidFill>
                  <a:schemeClr val="tx1"/>
                </a:solidFill>
                <a:latin typeface="Times New Roman"/>
                <a:cs typeface="Times New Roman"/>
              </a:rPr>
              <a:t>through guidance counseling, students, teachers, community, the student advocate, and the career development coordinator.  </a:t>
            </a:r>
          </a:p>
          <a:p>
            <a:r>
              <a:rPr lang="de-DE" sz="2200" b="1" dirty="0" smtClean="0">
                <a:solidFill>
                  <a:schemeClr val="tx1"/>
                </a:solidFill>
                <a:latin typeface="Times New Roman"/>
                <a:cs typeface="Times New Roman"/>
              </a:rPr>
              <a:t>Teacher B2-11</a:t>
            </a:r>
            <a:r>
              <a:rPr lang="en-US" sz="2200" b="1" dirty="0" smtClean="0">
                <a:solidFill>
                  <a:schemeClr val="tx1"/>
                </a:solidFill>
                <a:latin typeface="Times New Roman"/>
                <a:cs typeface="Times New Roman"/>
              </a:rPr>
              <a:t> </a:t>
            </a:r>
            <a:r>
              <a:rPr lang="en-US" sz="2200" b="1" dirty="0">
                <a:solidFill>
                  <a:schemeClr val="tx1"/>
                </a:solidFill>
                <a:latin typeface="Times New Roman"/>
                <a:cs typeface="Times New Roman"/>
              </a:rPr>
              <a:t>shared:</a:t>
            </a:r>
          </a:p>
          <a:p>
            <a:r>
              <a:rPr lang="en-US" sz="2200" dirty="0">
                <a:solidFill>
                  <a:schemeClr val="tx1"/>
                </a:solidFill>
                <a:latin typeface="Times New Roman"/>
                <a:cs typeface="Times New Roman"/>
              </a:rPr>
              <a:t>I feel like having the </a:t>
            </a:r>
            <a:r>
              <a:rPr lang="en-US" sz="2200" dirty="0">
                <a:solidFill>
                  <a:srgbClr val="0000FF"/>
                </a:solidFill>
                <a:latin typeface="Times New Roman"/>
                <a:cs typeface="Times New Roman"/>
              </a:rPr>
              <a:t>senior leaders </a:t>
            </a:r>
            <a:r>
              <a:rPr lang="en-US" sz="2200" dirty="0">
                <a:solidFill>
                  <a:schemeClr val="tx1"/>
                </a:solidFill>
                <a:latin typeface="Times New Roman"/>
                <a:cs typeface="Times New Roman"/>
              </a:rPr>
              <a:t>coming in and working with our freshman students helps a lot.  I feel like the freshman report card conferences that we had worked well. </a:t>
            </a:r>
            <a:r>
              <a:rPr lang="en-US" dirty="0">
                <a:solidFill>
                  <a:schemeClr val="tx1"/>
                </a:solidFill>
                <a:latin typeface="Times New Roman"/>
                <a:cs typeface="Times New Roman"/>
              </a:rPr>
              <a:t>  </a:t>
            </a: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43</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573474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228922"/>
            <a:ext cx="7406640" cy="933524"/>
          </a:xfrm>
        </p:spPr>
        <p:txBody>
          <a:bodyPr/>
          <a:lstStyle/>
          <a:p>
            <a:pPr algn="ctr"/>
            <a:r>
              <a:rPr lang="en-US" dirty="0" smtClean="0">
                <a:solidFill>
                  <a:srgbClr val="000000"/>
                </a:solidFill>
                <a:latin typeface="Times New Roman"/>
                <a:cs typeface="Times New Roman"/>
              </a:rPr>
              <a:t>Fostering Parental Involvement</a:t>
            </a:r>
            <a:endParaRPr lang="en-US" dirty="0">
              <a:solidFill>
                <a:srgbClr val="000000"/>
              </a:solidFill>
              <a:latin typeface="Times New Roman"/>
              <a:cs typeface="Times New Roman"/>
            </a:endParaRPr>
          </a:p>
        </p:txBody>
      </p:sp>
      <p:sp>
        <p:nvSpPr>
          <p:cNvPr id="5" name="Text Placeholder 4"/>
          <p:cNvSpPr>
            <a:spLocks noGrp="1"/>
          </p:cNvSpPr>
          <p:nvPr>
            <p:ph idx="1"/>
          </p:nvPr>
        </p:nvSpPr>
        <p:spPr>
          <a:xfrm>
            <a:off x="447139" y="1222629"/>
            <a:ext cx="8556647" cy="5270363"/>
          </a:xfrm>
        </p:spPr>
        <p:txBody>
          <a:bodyPr>
            <a:normAutofit fontScale="25000" lnSpcReduction="20000"/>
          </a:bodyPr>
          <a:lstStyle/>
          <a:p>
            <a:pPr marL="34290" indent="0">
              <a:buNone/>
            </a:pPr>
            <a:r>
              <a:rPr lang="en-US" sz="8000" i="1" dirty="0" smtClean="0">
                <a:solidFill>
                  <a:srgbClr val="000000"/>
                </a:solidFill>
                <a:latin typeface="Times New Roman"/>
                <a:cs typeface="Times New Roman"/>
              </a:rPr>
              <a:t>Teachers shared how imperative parental involvement was to making the transition to high school.  This supports Monohaan (1992) that revealed that parental involvement was a major contributor to creating a successful transition. </a:t>
            </a:r>
          </a:p>
          <a:p>
            <a:pPr marL="34290" indent="0">
              <a:buNone/>
            </a:pPr>
            <a:endParaRPr lang="en-US" sz="6200" b="1" dirty="0">
              <a:solidFill>
                <a:srgbClr val="000000"/>
              </a:solidFill>
              <a:latin typeface="Times New Roman"/>
              <a:cs typeface="Times New Roman"/>
            </a:endParaRPr>
          </a:p>
          <a:p>
            <a:pPr marL="34290" indent="0">
              <a:buNone/>
            </a:pPr>
            <a:r>
              <a:rPr lang="de-DE" sz="7200" b="1" dirty="0" smtClean="0">
                <a:solidFill>
                  <a:srgbClr val="000000"/>
                </a:solidFill>
                <a:latin typeface="Times New Roman"/>
                <a:cs typeface="Times New Roman"/>
              </a:rPr>
              <a:t>Teacher B2-12</a:t>
            </a:r>
            <a:r>
              <a:rPr lang="en-US" sz="7200" b="1" dirty="0" smtClean="0">
                <a:solidFill>
                  <a:srgbClr val="000000"/>
                </a:solidFill>
                <a:latin typeface="Times New Roman"/>
                <a:cs typeface="Times New Roman"/>
              </a:rPr>
              <a:t> </a:t>
            </a:r>
            <a:r>
              <a:rPr lang="en-US" sz="7200" b="1" dirty="0">
                <a:solidFill>
                  <a:srgbClr val="000000"/>
                </a:solidFill>
                <a:latin typeface="Times New Roman"/>
                <a:cs typeface="Times New Roman"/>
              </a:rPr>
              <a:t>replied:</a:t>
            </a:r>
          </a:p>
          <a:p>
            <a:r>
              <a:rPr lang="en-US" sz="7200" dirty="0">
                <a:solidFill>
                  <a:srgbClr val="0000FF"/>
                </a:solidFill>
                <a:latin typeface="Times New Roman"/>
                <a:cs typeface="Times New Roman"/>
              </a:rPr>
              <a:t>We bank on parental involvement</a:t>
            </a:r>
            <a:r>
              <a:rPr lang="en-US" sz="7200" dirty="0">
                <a:solidFill>
                  <a:srgbClr val="000000"/>
                </a:solidFill>
                <a:latin typeface="Times New Roman"/>
                <a:cs typeface="Times New Roman"/>
              </a:rPr>
              <a:t>. At the end of the summer orientation camp we have a Commit to Graduate Ceremony.  We invite parents to come. All of the ninth grade students at the camp sign a huge banner to commit to graduate on time</a:t>
            </a:r>
            <a:r>
              <a:rPr lang="en-US" sz="7200" dirty="0" smtClean="0">
                <a:solidFill>
                  <a:srgbClr val="000000"/>
                </a:solidFill>
                <a:latin typeface="Times New Roman"/>
                <a:cs typeface="Times New Roman"/>
              </a:rPr>
              <a:t>.</a:t>
            </a:r>
          </a:p>
          <a:p>
            <a:endParaRPr lang="en-US" sz="7200" dirty="0">
              <a:solidFill>
                <a:srgbClr val="000000"/>
              </a:solidFill>
              <a:latin typeface="Times New Roman"/>
              <a:cs typeface="Times New Roman"/>
            </a:endParaRPr>
          </a:p>
          <a:p>
            <a:pPr marL="34290" indent="0">
              <a:buNone/>
            </a:pPr>
            <a:r>
              <a:rPr lang="de-DE" sz="7200" b="1" dirty="0" smtClean="0">
                <a:solidFill>
                  <a:srgbClr val="000000"/>
                </a:solidFill>
                <a:latin typeface="Times New Roman"/>
                <a:cs typeface="Times New Roman"/>
              </a:rPr>
              <a:t>Teacher C5-17</a:t>
            </a:r>
            <a:r>
              <a:rPr lang="en-US" sz="7200" b="1" dirty="0" smtClean="0">
                <a:solidFill>
                  <a:srgbClr val="000000"/>
                </a:solidFill>
                <a:latin typeface="Times New Roman"/>
                <a:cs typeface="Times New Roman"/>
              </a:rPr>
              <a:t> </a:t>
            </a:r>
            <a:r>
              <a:rPr lang="en-US" sz="7200" b="1" dirty="0">
                <a:solidFill>
                  <a:srgbClr val="000000"/>
                </a:solidFill>
                <a:latin typeface="Times New Roman"/>
                <a:cs typeface="Times New Roman"/>
              </a:rPr>
              <a:t>mentioned:</a:t>
            </a:r>
          </a:p>
          <a:p>
            <a:r>
              <a:rPr lang="en-US" sz="7200" dirty="0" smtClean="0">
                <a:solidFill>
                  <a:srgbClr val="000000"/>
                </a:solidFill>
                <a:latin typeface="Times New Roman"/>
                <a:cs typeface="Times New Roman"/>
              </a:rPr>
              <a:t>Part </a:t>
            </a:r>
            <a:r>
              <a:rPr lang="en-US" sz="7200" dirty="0">
                <a:solidFill>
                  <a:srgbClr val="000000"/>
                </a:solidFill>
                <a:latin typeface="Times New Roman"/>
                <a:cs typeface="Times New Roman"/>
              </a:rPr>
              <a:t>of </a:t>
            </a:r>
            <a:r>
              <a:rPr lang="en-US" sz="7200" dirty="0" smtClean="0">
                <a:solidFill>
                  <a:srgbClr val="000000"/>
                </a:solidFill>
                <a:latin typeface="Times New Roman"/>
                <a:cs typeface="Times New Roman"/>
              </a:rPr>
              <a:t>our </a:t>
            </a:r>
            <a:r>
              <a:rPr lang="en-US" sz="7200" dirty="0">
                <a:solidFill>
                  <a:srgbClr val="000000"/>
                </a:solidFill>
                <a:latin typeface="Times New Roman"/>
                <a:cs typeface="Times New Roman"/>
              </a:rPr>
              <a:t>program is that </a:t>
            </a:r>
            <a:r>
              <a:rPr lang="en-US" sz="7200" dirty="0" smtClean="0">
                <a:solidFill>
                  <a:schemeClr val="tx1"/>
                </a:solidFill>
                <a:latin typeface="Times New Roman"/>
                <a:cs typeface="Times New Roman"/>
              </a:rPr>
              <a:t>we</a:t>
            </a:r>
            <a:r>
              <a:rPr lang="en-US" sz="7200" dirty="0" smtClean="0">
                <a:solidFill>
                  <a:srgbClr val="000000"/>
                </a:solidFill>
                <a:latin typeface="Times New Roman"/>
                <a:cs typeface="Times New Roman"/>
              </a:rPr>
              <a:t> </a:t>
            </a:r>
            <a:r>
              <a:rPr lang="en-US" sz="7200" dirty="0">
                <a:solidFill>
                  <a:srgbClr val="000000"/>
                </a:solidFill>
                <a:latin typeface="Times New Roman"/>
                <a:cs typeface="Times New Roman"/>
              </a:rPr>
              <a:t>make contact with parents every couple of weeks.  </a:t>
            </a:r>
            <a:r>
              <a:rPr lang="en-US" sz="7200" dirty="0">
                <a:solidFill>
                  <a:srgbClr val="0000FF"/>
                </a:solidFill>
                <a:latin typeface="Times New Roman"/>
                <a:cs typeface="Times New Roman"/>
              </a:rPr>
              <a:t>I inform parents </a:t>
            </a:r>
            <a:r>
              <a:rPr lang="en-US" sz="7200" dirty="0">
                <a:solidFill>
                  <a:srgbClr val="000000"/>
                </a:solidFill>
                <a:latin typeface="Times New Roman"/>
                <a:cs typeface="Times New Roman"/>
              </a:rPr>
              <a:t>about what their students are doing in the way of interventions.  So, it’s not always about the kids that are struggling.  </a:t>
            </a:r>
            <a:endParaRPr lang="en-US" sz="7200" dirty="0" smtClean="0">
              <a:solidFill>
                <a:srgbClr val="000000"/>
              </a:solidFill>
              <a:latin typeface="Times New Roman"/>
              <a:cs typeface="Times New Roman"/>
            </a:endParaRPr>
          </a:p>
          <a:p>
            <a:endParaRPr lang="en-US" sz="7200" dirty="0">
              <a:solidFill>
                <a:srgbClr val="000000"/>
              </a:solidFill>
              <a:latin typeface="Times New Roman"/>
              <a:cs typeface="Times New Roman"/>
            </a:endParaRPr>
          </a:p>
          <a:p>
            <a:pPr marL="34290" indent="0">
              <a:buNone/>
            </a:pPr>
            <a:r>
              <a:rPr lang="de-DE" sz="7200" b="1" dirty="0">
                <a:solidFill>
                  <a:srgbClr val="000000"/>
                </a:solidFill>
                <a:latin typeface="Times New Roman"/>
                <a:cs typeface="Times New Roman"/>
              </a:rPr>
              <a:t>Teacher C4-14</a:t>
            </a:r>
            <a:r>
              <a:rPr lang="en-US" sz="7200" b="1" dirty="0">
                <a:solidFill>
                  <a:srgbClr val="000000"/>
                </a:solidFill>
                <a:latin typeface="Times New Roman"/>
                <a:cs typeface="Times New Roman"/>
              </a:rPr>
              <a:t> expressed:</a:t>
            </a:r>
          </a:p>
          <a:p>
            <a:r>
              <a:rPr lang="en-US" sz="7200" dirty="0">
                <a:solidFill>
                  <a:srgbClr val="000000"/>
                </a:solidFill>
                <a:latin typeface="Times New Roman"/>
                <a:cs typeface="Times New Roman"/>
              </a:rPr>
              <a:t>For me getting the parents involved is what works.  When I have a student that is struggling I call home.  I do look at the Google Doc to find the plan of intervention so that I can share </a:t>
            </a:r>
            <a:r>
              <a:rPr lang="en-US" sz="7200" dirty="0">
                <a:solidFill>
                  <a:srgbClr val="0000FF"/>
                </a:solidFill>
                <a:latin typeface="Times New Roman"/>
                <a:cs typeface="Times New Roman"/>
              </a:rPr>
              <a:t>the plan with the parent</a:t>
            </a:r>
            <a:r>
              <a:rPr lang="en-US" sz="7200" dirty="0">
                <a:solidFill>
                  <a:srgbClr val="000000"/>
                </a:solidFill>
                <a:latin typeface="Times New Roman"/>
                <a:cs typeface="Times New Roman"/>
              </a:rPr>
              <a:t>.   I have the Google Doc open when I’m talking to the parent and I’m able to share with the parent what interventions have been set up for each class.  We do this for all of the core classes.  </a:t>
            </a:r>
          </a:p>
          <a:p>
            <a:endParaRPr lang="en-US" sz="7200"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44</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5610655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40336" y="253495"/>
            <a:ext cx="7406640" cy="992875"/>
          </a:xfrm>
        </p:spPr>
        <p:txBody>
          <a:bodyPr>
            <a:normAutofit fontScale="90000"/>
          </a:bodyPr>
          <a:lstStyle/>
          <a:p>
            <a:pPr algn="ctr"/>
            <a:r>
              <a:rPr lang="en-US" dirty="0" smtClean="0">
                <a:solidFill>
                  <a:srgbClr val="000000"/>
                </a:solidFill>
                <a:latin typeface="Times New Roman" panose="02020603050405020304" pitchFamily="18" charset="0"/>
                <a:cs typeface="Times New Roman" panose="02020603050405020304" pitchFamily="18" charset="0"/>
              </a:rPr>
              <a:t>Implementing Intervention Programs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393483" y="1151409"/>
            <a:ext cx="8459876" cy="5306336"/>
          </a:xfrm>
        </p:spPr>
        <p:txBody>
          <a:bodyPr>
            <a:normAutofit lnSpcReduction="10000"/>
          </a:bodyPr>
          <a:lstStyle/>
          <a:p>
            <a:pPr marL="203200" indent="0">
              <a:buNone/>
            </a:pPr>
            <a:r>
              <a:rPr lang="en-US" sz="2200" i="1" dirty="0">
                <a:solidFill>
                  <a:schemeClr val="tx1"/>
                </a:solidFill>
                <a:latin typeface="Times New Roman"/>
                <a:cs typeface="Times New Roman"/>
              </a:rPr>
              <a:t>Teachers expressed that during intervention students were given time to make-up assignments, master skills, make test corrections, work collaboratively, finish projects, or complete homework assignments</a:t>
            </a:r>
            <a:r>
              <a:rPr lang="en-US" sz="2200" i="1" dirty="0" smtClean="0">
                <a:solidFill>
                  <a:schemeClr val="tx1"/>
                </a:solidFill>
                <a:latin typeface="Times New Roman"/>
                <a:cs typeface="Times New Roman"/>
              </a:rPr>
              <a:t>. This supports the CCSRI (2009) study that summer bridge programs house intervention programs that support gaps for grade nine students.  </a:t>
            </a:r>
          </a:p>
          <a:p>
            <a:pPr marL="203200" indent="0">
              <a:buNone/>
            </a:pPr>
            <a:endParaRPr lang="en-US" sz="2000" dirty="0">
              <a:solidFill>
                <a:schemeClr val="tx1"/>
              </a:solidFill>
              <a:latin typeface="Times New Roman"/>
              <a:cs typeface="Times New Roman"/>
            </a:endParaRPr>
          </a:p>
          <a:p>
            <a:pPr marL="34290" indent="0">
              <a:buNone/>
            </a:pPr>
            <a:r>
              <a:rPr lang="de-DE" b="1" dirty="0" smtClean="0">
                <a:solidFill>
                  <a:schemeClr val="tx1"/>
                </a:solidFill>
                <a:latin typeface="Times New Roman"/>
                <a:cs typeface="Times New Roman"/>
              </a:rPr>
              <a:t>Teacher B2-10</a:t>
            </a:r>
            <a:r>
              <a:rPr lang="en-US" b="1" dirty="0" smtClean="0">
                <a:solidFill>
                  <a:schemeClr val="tx1"/>
                </a:solidFill>
                <a:latin typeface="Times New Roman"/>
                <a:cs typeface="Times New Roman"/>
              </a:rPr>
              <a:t> </a:t>
            </a:r>
            <a:r>
              <a:rPr lang="en-US" b="1" dirty="0">
                <a:solidFill>
                  <a:schemeClr val="tx1"/>
                </a:solidFill>
                <a:latin typeface="Times New Roman"/>
                <a:cs typeface="Times New Roman"/>
              </a:rPr>
              <a:t>responded:</a:t>
            </a:r>
          </a:p>
          <a:p>
            <a:r>
              <a:rPr lang="en-US" dirty="0">
                <a:solidFill>
                  <a:srgbClr val="0000FF"/>
                </a:solidFill>
                <a:latin typeface="Times New Roman"/>
                <a:cs typeface="Times New Roman"/>
              </a:rPr>
              <a:t>Power Block </a:t>
            </a:r>
            <a:r>
              <a:rPr lang="en-US" dirty="0">
                <a:solidFill>
                  <a:schemeClr val="tx1"/>
                </a:solidFill>
                <a:latin typeface="Times New Roman"/>
                <a:cs typeface="Times New Roman"/>
              </a:rPr>
              <a:t>is a major deal for us.  </a:t>
            </a:r>
            <a:r>
              <a:rPr lang="en-US" dirty="0">
                <a:solidFill>
                  <a:srgbClr val="0000FF"/>
                </a:solidFill>
                <a:latin typeface="Times New Roman"/>
                <a:cs typeface="Times New Roman"/>
              </a:rPr>
              <a:t>It’s our tutoring time </a:t>
            </a:r>
            <a:r>
              <a:rPr lang="en-US" dirty="0">
                <a:solidFill>
                  <a:schemeClr val="tx1"/>
                </a:solidFill>
                <a:latin typeface="Times New Roman"/>
                <a:cs typeface="Times New Roman"/>
              </a:rPr>
              <a:t>and we’ve been tweaking it now for two years trying to get to where it’s an advantage on all sides when it comes to achievement, attendance, and clubs. Our students are given that extra time to nail concepts that they may have missed during the regular class period.  </a:t>
            </a:r>
            <a:endParaRPr lang="en-US" dirty="0" smtClean="0">
              <a:solidFill>
                <a:schemeClr val="tx1"/>
              </a:solidFill>
              <a:latin typeface="Times New Roman"/>
              <a:cs typeface="Times New Roman"/>
            </a:endParaRPr>
          </a:p>
          <a:p>
            <a:pPr marL="34290" indent="0">
              <a:buNone/>
            </a:pPr>
            <a:r>
              <a:rPr lang="de-DE" b="1" dirty="0" smtClean="0">
                <a:solidFill>
                  <a:schemeClr val="tx1"/>
                </a:solidFill>
                <a:latin typeface="Times New Roman"/>
                <a:cs typeface="Times New Roman"/>
              </a:rPr>
              <a:t>Teacher C5-17</a:t>
            </a:r>
            <a:r>
              <a:rPr lang="en-US" b="1" dirty="0" smtClean="0">
                <a:solidFill>
                  <a:schemeClr val="tx1"/>
                </a:solidFill>
                <a:latin typeface="Times New Roman"/>
                <a:cs typeface="Times New Roman"/>
              </a:rPr>
              <a:t> </a:t>
            </a:r>
            <a:r>
              <a:rPr lang="en-US" b="1" dirty="0">
                <a:solidFill>
                  <a:schemeClr val="tx1"/>
                </a:solidFill>
                <a:latin typeface="Times New Roman"/>
                <a:cs typeface="Times New Roman"/>
              </a:rPr>
              <a:t>mentioned:</a:t>
            </a:r>
          </a:p>
          <a:p>
            <a:r>
              <a:rPr lang="en-US" dirty="0">
                <a:solidFill>
                  <a:schemeClr val="tx1"/>
                </a:solidFill>
                <a:latin typeface="Times New Roman"/>
                <a:cs typeface="Times New Roman"/>
              </a:rPr>
              <a:t>I certainly think Power is a strong component in our school’s success and our high school graduation rate.  It gives students time during the day to </a:t>
            </a:r>
            <a:r>
              <a:rPr lang="en-US" dirty="0">
                <a:solidFill>
                  <a:srgbClr val="0000FF"/>
                </a:solidFill>
                <a:latin typeface="Times New Roman"/>
                <a:cs typeface="Times New Roman"/>
              </a:rPr>
              <a:t>get tutoring or remediation</a:t>
            </a:r>
            <a:r>
              <a:rPr lang="en-US" dirty="0">
                <a:solidFill>
                  <a:schemeClr val="tx1"/>
                </a:solidFill>
                <a:latin typeface="Times New Roman"/>
                <a:cs typeface="Times New Roman"/>
              </a:rPr>
              <a:t>.  Some of our teachers allow students to do </a:t>
            </a:r>
            <a:r>
              <a:rPr lang="en-US" dirty="0">
                <a:solidFill>
                  <a:srgbClr val="3366FF"/>
                </a:solidFill>
                <a:latin typeface="Times New Roman"/>
                <a:cs typeface="Times New Roman"/>
              </a:rPr>
              <a:t>test</a:t>
            </a:r>
            <a:r>
              <a:rPr lang="en-US" dirty="0">
                <a:solidFill>
                  <a:schemeClr val="tx1"/>
                </a:solidFill>
                <a:latin typeface="Times New Roman"/>
                <a:cs typeface="Times New Roman"/>
              </a:rPr>
              <a:t> </a:t>
            </a:r>
            <a:r>
              <a:rPr lang="en-US" dirty="0">
                <a:solidFill>
                  <a:srgbClr val="3366FF"/>
                </a:solidFill>
                <a:latin typeface="Times New Roman"/>
                <a:cs typeface="Times New Roman"/>
              </a:rPr>
              <a:t>corrections or retest</a:t>
            </a:r>
            <a:r>
              <a:rPr lang="en-US" dirty="0">
                <a:solidFill>
                  <a:schemeClr val="tx1"/>
                </a:solidFill>
                <a:latin typeface="Times New Roman"/>
                <a:cs typeface="Times New Roman"/>
              </a:rPr>
              <a:t>.  The best thing is that they can get caught up in all their classes.  </a:t>
            </a:r>
          </a:p>
          <a:p>
            <a:endParaRPr lang="en-US" dirty="0"/>
          </a:p>
          <a:p>
            <a:pPr marL="203200" indent="0">
              <a:buNone/>
            </a:pPr>
            <a:endParaRPr lang="en-US" sz="2000" dirty="0" smtClean="0"/>
          </a:p>
          <a:p>
            <a:endParaRPr lang="en-US"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45</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561572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75135" y="269718"/>
            <a:ext cx="7406640" cy="945394"/>
          </a:xfrm>
        </p:spPr>
        <p:txBody>
          <a:bodyPr/>
          <a:lstStyle/>
          <a:p>
            <a:pPr algn="ctr"/>
            <a:r>
              <a:rPr lang="en-US" dirty="0" smtClean="0">
                <a:solidFill>
                  <a:srgbClr val="000000"/>
                </a:solidFill>
                <a:latin typeface="Times New Roman"/>
                <a:cs typeface="Times New Roman"/>
              </a:rPr>
              <a:t>Analyzing Student Data </a:t>
            </a:r>
            <a:endParaRPr lang="en-US" dirty="0">
              <a:solidFill>
                <a:srgbClr val="000000"/>
              </a:solidFill>
              <a:latin typeface="Times New Roman"/>
              <a:cs typeface="Times New Roman"/>
            </a:endParaRPr>
          </a:p>
        </p:txBody>
      </p:sp>
      <p:sp>
        <p:nvSpPr>
          <p:cNvPr id="5" name="Text Placeholder 4"/>
          <p:cNvSpPr>
            <a:spLocks noGrp="1"/>
          </p:cNvSpPr>
          <p:nvPr>
            <p:ph idx="1"/>
          </p:nvPr>
        </p:nvSpPr>
        <p:spPr>
          <a:xfrm>
            <a:off x="304055" y="1198529"/>
            <a:ext cx="8477762" cy="5348657"/>
          </a:xfrm>
        </p:spPr>
        <p:txBody>
          <a:bodyPr>
            <a:normAutofit fontScale="92500"/>
          </a:bodyPr>
          <a:lstStyle/>
          <a:p>
            <a:pPr marL="34290" indent="0">
              <a:buNone/>
            </a:pPr>
            <a:r>
              <a:rPr lang="en-US" sz="2200" i="1" dirty="0" smtClean="0">
                <a:solidFill>
                  <a:schemeClr val="tx1"/>
                </a:solidFill>
                <a:latin typeface="Times New Roman"/>
                <a:cs typeface="Times New Roman"/>
              </a:rPr>
              <a:t>Teachers were passionate about data driving instruction through individualized interventions. This correlates with Abbott &amp; Templeton (2013) study that </a:t>
            </a:r>
            <a:r>
              <a:rPr lang="en-US" sz="2200" i="1" dirty="0">
                <a:solidFill>
                  <a:schemeClr val="tx1"/>
                </a:solidFill>
                <a:latin typeface="Times New Roman"/>
                <a:cs typeface="Times New Roman"/>
              </a:rPr>
              <a:t>t</a:t>
            </a:r>
            <a:r>
              <a:rPr lang="en-US" sz="2200" i="1" dirty="0" smtClean="0">
                <a:solidFill>
                  <a:schemeClr val="tx1"/>
                </a:solidFill>
                <a:latin typeface="Times New Roman"/>
                <a:cs typeface="Times New Roman"/>
              </a:rPr>
              <a:t>eachers </a:t>
            </a:r>
            <a:r>
              <a:rPr lang="en-US" sz="2200" i="1" dirty="0">
                <a:solidFill>
                  <a:schemeClr val="tx1"/>
                </a:solidFill>
                <a:latin typeface="Times New Roman"/>
                <a:cs typeface="Times New Roman"/>
              </a:rPr>
              <a:t>were able to use the data received to personalize instruction and support identified learning </a:t>
            </a:r>
            <a:r>
              <a:rPr lang="en-US" sz="2200" i="1" dirty="0" smtClean="0">
                <a:solidFill>
                  <a:schemeClr val="tx1"/>
                </a:solidFill>
                <a:latin typeface="Times New Roman"/>
                <a:cs typeface="Times New Roman"/>
              </a:rPr>
              <a:t>gaps. </a:t>
            </a:r>
          </a:p>
          <a:p>
            <a:pPr marL="34290" indent="0">
              <a:buNone/>
            </a:pPr>
            <a:endParaRPr lang="en-US" b="1" dirty="0">
              <a:solidFill>
                <a:srgbClr val="000000"/>
              </a:solidFill>
              <a:latin typeface="Times New Roman"/>
              <a:cs typeface="Times New Roman"/>
            </a:endParaRPr>
          </a:p>
          <a:p>
            <a:pPr marL="34290" indent="0">
              <a:buNone/>
            </a:pPr>
            <a:r>
              <a:rPr lang="de-DE" b="1" dirty="0" smtClean="0">
                <a:solidFill>
                  <a:srgbClr val="000000"/>
                </a:solidFill>
                <a:latin typeface="Times New Roman"/>
                <a:cs typeface="Times New Roman"/>
              </a:rPr>
              <a:t>Teacher B2-12</a:t>
            </a:r>
            <a:r>
              <a:rPr lang="en-US" b="1" dirty="0" smtClean="0">
                <a:solidFill>
                  <a:srgbClr val="000000"/>
                </a:solidFill>
                <a:latin typeface="Times New Roman"/>
                <a:cs typeface="Times New Roman"/>
              </a:rPr>
              <a:t> </a:t>
            </a:r>
            <a:r>
              <a:rPr lang="en-US" b="1" dirty="0">
                <a:solidFill>
                  <a:srgbClr val="000000"/>
                </a:solidFill>
                <a:latin typeface="Times New Roman"/>
                <a:cs typeface="Times New Roman"/>
              </a:rPr>
              <a:t>reported:</a:t>
            </a:r>
          </a:p>
          <a:p>
            <a:r>
              <a:rPr lang="en-US" dirty="0">
                <a:solidFill>
                  <a:srgbClr val="000000"/>
                </a:solidFill>
                <a:latin typeface="Times New Roman"/>
                <a:cs typeface="Times New Roman"/>
              </a:rPr>
              <a:t>Data is important </a:t>
            </a:r>
            <a:r>
              <a:rPr lang="en-US" dirty="0">
                <a:solidFill>
                  <a:srgbClr val="0000FF"/>
                </a:solidFill>
                <a:latin typeface="Times New Roman"/>
                <a:cs typeface="Times New Roman"/>
              </a:rPr>
              <a:t>in steering our instruction </a:t>
            </a:r>
            <a:r>
              <a:rPr lang="en-US" dirty="0">
                <a:solidFill>
                  <a:srgbClr val="000000"/>
                </a:solidFill>
                <a:latin typeface="Times New Roman"/>
                <a:cs typeface="Times New Roman"/>
              </a:rPr>
              <a:t>and we’ve seen steady improvements. In the fall of 2014 we had 164 freshmen that failed one or more classes.  We set up several intervention strategies and the fall of 2015 that number had dropped to 103 out of a class of about 500 freshmen more or less.    </a:t>
            </a:r>
          </a:p>
          <a:p>
            <a:endParaRPr lang="en-US" dirty="0" smtClean="0">
              <a:solidFill>
                <a:srgbClr val="000000"/>
              </a:solidFill>
              <a:latin typeface="Times New Roman"/>
              <a:cs typeface="Times New Roman"/>
            </a:endParaRPr>
          </a:p>
          <a:p>
            <a:pPr marL="34290" indent="0">
              <a:buNone/>
            </a:pPr>
            <a:r>
              <a:rPr lang="de-DE" b="1" dirty="0" smtClean="0">
                <a:solidFill>
                  <a:srgbClr val="000000"/>
                </a:solidFill>
                <a:latin typeface="Times New Roman"/>
                <a:cs typeface="Times New Roman"/>
              </a:rPr>
              <a:t>Teacher C4-14</a:t>
            </a:r>
            <a:r>
              <a:rPr lang="en-US" b="1" dirty="0" smtClean="0">
                <a:solidFill>
                  <a:srgbClr val="000000"/>
                </a:solidFill>
                <a:latin typeface="Times New Roman"/>
                <a:cs typeface="Times New Roman"/>
              </a:rPr>
              <a:t> </a:t>
            </a:r>
            <a:r>
              <a:rPr lang="en-US" b="1" dirty="0">
                <a:solidFill>
                  <a:srgbClr val="000000"/>
                </a:solidFill>
                <a:latin typeface="Times New Roman"/>
                <a:cs typeface="Times New Roman"/>
              </a:rPr>
              <a:t>said:</a:t>
            </a:r>
          </a:p>
          <a:p>
            <a:r>
              <a:rPr lang="en-US" dirty="0">
                <a:solidFill>
                  <a:srgbClr val="000000"/>
                </a:solidFill>
                <a:latin typeface="Times New Roman"/>
                <a:cs typeface="Times New Roman"/>
              </a:rPr>
              <a:t>We use the </a:t>
            </a:r>
            <a:r>
              <a:rPr lang="en-US" dirty="0">
                <a:solidFill>
                  <a:srgbClr val="0000FF"/>
                </a:solidFill>
                <a:latin typeface="Times New Roman"/>
                <a:cs typeface="Times New Roman"/>
              </a:rPr>
              <a:t>data that we collect </a:t>
            </a:r>
            <a:r>
              <a:rPr lang="en-US" dirty="0">
                <a:solidFill>
                  <a:srgbClr val="000000"/>
                </a:solidFill>
                <a:latin typeface="Times New Roman"/>
                <a:cs typeface="Times New Roman"/>
              </a:rPr>
              <a:t>from the homeroom Google Doc to track student progress.  We can see if the students are using the time as a study hall or if they are not using their time wisely.  We make adjustments based on the information that we (ninth grade teachers) collect from the Google Doc Form.  In other words, we remediate the students based on the information that we gather.</a:t>
            </a:r>
          </a:p>
          <a:p>
            <a:endParaRPr lang="en-US"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46</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8979158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336586"/>
            <a:ext cx="7406640" cy="1075966"/>
          </a:xfrm>
        </p:spPr>
        <p:txBody>
          <a:bodyPr>
            <a:normAutofit fontScale="90000"/>
          </a:bodyPr>
          <a:lstStyle/>
          <a:p>
            <a:pPr algn="ctr"/>
            <a:r>
              <a:rPr lang="en-US" dirty="0" smtClean="0">
                <a:solidFill>
                  <a:srgbClr val="000000"/>
                </a:solidFill>
                <a:latin typeface="Times New Roman"/>
                <a:cs typeface="Times New Roman"/>
              </a:rPr>
              <a:t>Preparing Students for </a:t>
            </a:r>
            <a:br>
              <a:rPr lang="en-US" dirty="0" smtClean="0">
                <a:solidFill>
                  <a:srgbClr val="000000"/>
                </a:solidFill>
                <a:latin typeface="Times New Roman"/>
                <a:cs typeface="Times New Roman"/>
              </a:rPr>
            </a:br>
            <a:r>
              <a:rPr lang="en-US" dirty="0" smtClean="0">
                <a:solidFill>
                  <a:srgbClr val="000000"/>
                </a:solidFill>
                <a:latin typeface="Times New Roman"/>
                <a:cs typeface="Times New Roman"/>
              </a:rPr>
              <a:t>College and Career Readiness</a:t>
            </a:r>
            <a:endParaRPr lang="en-US" dirty="0">
              <a:solidFill>
                <a:srgbClr val="000000"/>
              </a:solidFill>
              <a:latin typeface="Times New Roman"/>
              <a:cs typeface="Times New Roman"/>
            </a:endParaRPr>
          </a:p>
        </p:txBody>
      </p:sp>
      <p:sp>
        <p:nvSpPr>
          <p:cNvPr id="5" name="Text Placeholder 4"/>
          <p:cNvSpPr>
            <a:spLocks noGrp="1"/>
          </p:cNvSpPr>
          <p:nvPr>
            <p:ph idx="1"/>
          </p:nvPr>
        </p:nvSpPr>
        <p:spPr>
          <a:xfrm>
            <a:off x="250399" y="1329461"/>
            <a:ext cx="8729828" cy="5528539"/>
          </a:xfrm>
        </p:spPr>
        <p:txBody>
          <a:bodyPr>
            <a:normAutofit/>
          </a:bodyPr>
          <a:lstStyle/>
          <a:p>
            <a:pPr marL="34290" indent="0">
              <a:buNone/>
            </a:pPr>
            <a:r>
              <a:rPr lang="en-US" sz="2200" i="1" dirty="0" smtClean="0">
                <a:solidFill>
                  <a:schemeClr val="tx1"/>
                </a:solidFill>
                <a:latin typeface="Times New Roman"/>
                <a:cs typeface="Times New Roman"/>
              </a:rPr>
              <a:t>Teachers shared that specific strategies that were implemented creating mindsets towards going to college.  This correlates with Dr. Karen Walker’s (2003) study that a strong focus on high school grades is a positive step towards college readiness.</a:t>
            </a:r>
          </a:p>
          <a:p>
            <a:pPr marL="34290" indent="0">
              <a:buNone/>
            </a:pPr>
            <a:endParaRPr lang="en-US" b="1" dirty="0">
              <a:solidFill>
                <a:schemeClr val="tx1"/>
              </a:solidFill>
              <a:latin typeface="Times New Roman"/>
              <a:cs typeface="Times New Roman"/>
            </a:endParaRPr>
          </a:p>
          <a:p>
            <a:pPr marL="34290" indent="0">
              <a:buNone/>
            </a:pPr>
            <a:r>
              <a:rPr lang="de-DE" b="1" dirty="0" smtClean="0">
                <a:solidFill>
                  <a:schemeClr val="tx1"/>
                </a:solidFill>
                <a:latin typeface="Times New Roman"/>
                <a:cs typeface="Times New Roman"/>
              </a:rPr>
              <a:t>Teacher B2-11</a:t>
            </a:r>
            <a:r>
              <a:rPr lang="en-US" b="1" dirty="0" smtClean="0">
                <a:solidFill>
                  <a:schemeClr val="tx1"/>
                </a:solidFill>
                <a:latin typeface="Times New Roman"/>
                <a:cs typeface="Times New Roman"/>
              </a:rPr>
              <a:t> </a:t>
            </a:r>
            <a:r>
              <a:rPr lang="en-US" b="1" dirty="0">
                <a:solidFill>
                  <a:schemeClr val="tx1"/>
                </a:solidFill>
                <a:latin typeface="Times New Roman"/>
                <a:cs typeface="Times New Roman"/>
              </a:rPr>
              <a:t>said:</a:t>
            </a:r>
          </a:p>
          <a:p>
            <a:r>
              <a:rPr lang="en-US" dirty="0">
                <a:solidFill>
                  <a:schemeClr val="tx1"/>
                </a:solidFill>
                <a:latin typeface="Times New Roman"/>
                <a:cs typeface="Times New Roman"/>
              </a:rPr>
              <a:t>We start talking about </a:t>
            </a:r>
            <a:r>
              <a:rPr lang="en-US" dirty="0">
                <a:solidFill>
                  <a:srgbClr val="0000FF"/>
                </a:solidFill>
                <a:latin typeface="Times New Roman"/>
                <a:cs typeface="Times New Roman"/>
              </a:rPr>
              <a:t>career and college readiness</a:t>
            </a:r>
            <a:r>
              <a:rPr lang="en-US" dirty="0">
                <a:solidFill>
                  <a:schemeClr val="tx1"/>
                </a:solidFill>
                <a:latin typeface="Times New Roman"/>
                <a:cs typeface="Times New Roman"/>
              </a:rPr>
              <a:t>, career paths, and what courses they will need to get into college.  Most are them are not aware that they have to have certain SAT and ACT scores to get into schools. Once they get that information they feel empowered.  They start </a:t>
            </a:r>
            <a:r>
              <a:rPr lang="en-US" dirty="0" smtClean="0">
                <a:solidFill>
                  <a:schemeClr val="tx1"/>
                </a:solidFill>
                <a:latin typeface="Times New Roman"/>
                <a:cs typeface="Times New Roman"/>
              </a:rPr>
              <a:t>focusing on their grades and asking </a:t>
            </a:r>
            <a:r>
              <a:rPr lang="en-US" dirty="0">
                <a:solidFill>
                  <a:schemeClr val="tx1"/>
                </a:solidFill>
                <a:latin typeface="Times New Roman"/>
                <a:cs typeface="Times New Roman"/>
              </a:rPr>
              <a:t>questions about state colleges and other universities that they are interested in</a:t>
            </a:r>
            <a:r>
              <a:rPr lang="en-US" dirty="0" smtClean="0">
                <a:solidFill>
                  <a:schemeClr val="tx1"/>
                </a:solidFill>
                <a:latin typeface="Times New Roman"/>
                <a:cs typeface="Times New Roman"/>
              </a:rPr>
              <a:t>.</a:t>
            </a:r>
          </a:p>
          <a:p>
            <a:endParaRPr lang="en-US" sz="2000" dirty="0">
              <a:solidFill>
                <a:schemeClr val="tx1"/>
              </a:solidFill>
              <a:latin typeface="Times New Roman"/>
              <a:cs typeface="Times New Roman"/>
            </a:endParaRPr>
          </a:p>
          <a:p>
            <a:pPr marL="34290" indent="0">
              <a:buNone/>
            </a:pPr>
            <a:r>
              <a:rPr lang="de-DE" b="1" dirty="0" smtClean="0">
                <a:solidFill>
                  <a:schemeClr val="tx1"/>
                </a:solidFill>
                <a:latin typeface="Times New Roman"/>
                <a:cs typeface="Times New Roman"/>
              </a:rPr>
              <a:t>Teacher B2-12</a:t>
            </a:r>
            <a:r>
              <a:rPr lang="en-US" b="1" dirty="0" smtClean="0">
                <a:solidFill>
                  <a:schemeClr val="tx1"/>
                </a:solidFill>
                <a:latin typeface="Times New Roman"/>
                <a:cs typeface="Times New Roman"/>
              </a:rPr>
              <a:t> </a:t>
            </a:r>
            <a:r>
              <a:rPr lang="en-US" b="1" dirty="0">
                <a:solidFill>
                  <a:schemeClr val="tx1"/>
                </a:solidFill>
                <a:latin typeface="Times New Roman"/>
                <a:cs typeface="Times New Roman"/>
              </a:rPr>
              <a:t>went on to explain:</a:t>
            </a:r>
          </a:p>
          <a:p>
            <a:r>
              <a:rPr lang="en-US" dirty="0">
                <a:solidFill>
                  <a:schemeClr val="tx1"/>
                </a:solidFill>
                <a:latin typeface="Times New Roman"/>
                <a:cs typeface="Times New Roman"/>
              </a:rPr>
              <a:t>We try to embed the idea of </a:t>
            </a:r>
            <a:r>
              <a:rPr lang="en-US" dirty="0">
                <a:solidFill>
                  <a:srgbClr val="0000FF"/>
                </a:solidFill>
                <a:latin typeface="Times New Roman"/>
                <a:cs typeface="Times New Roman"/>
              </a:rPr>
              <a:t>thinking towards the future </a:t>
            </a:r>
            <a:r>
              <a:rPr lang="en-US" dirty="0">
                <a:solidFill>
                  <a:schemeClr val="tx1"/>
                </a:solidFill>
                <a:latin typeface="Times New Roman"/>
                <a:cs typeface="Times New Roman"/>
              </a:rPr>
              <a:t>in them.  We do learning style inventories during the orientation </a:t>
            </a:r>
            <a:r>
              <a:rPr lang="en-US" dirty="0" smtClean="0">
                <a:solidFill>
                  <a:schemeClr val="tx1"/>
                </a:solidFill>
                <a:latin typeface="Times New Roman"/>
                <a:cs typeface="Times New Roman"/>
              </a:rPr>
              <a:t>camp with a focus on grades and interest. </a:t>
            </a:r>
            <a:r>
              <a:rPr lang="en-US" dirty="0">
                <a:solidFill>
                  <a:schemeClr val="tx1"/>
                </a:solidFill>
                <a:latin typeface="Times New Roman"/>
                <a:cs typeface="Times New Roman"/>
              </a:rPr>
              <a:t> </a:t>
            </a: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47</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6826333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7"/>
            <a:ext cx="9144000" cy="1143000"/>
          </a:xfrm>
        </p:spPr>
        <p:txBody>
          <a:bodyPr/>
          <a:lstStyle/>
          <a:p>
            <a:pPr algn="ctr"/>
            <a:r>
              <a:rPr lang="en-US" dirty="0" smtClean="0">
                <a:solidFill>
                  <a:srgbClr val="000000"/>
                </a:solidFill>
                <a:latin typeface="Times New Roman" panose="02020603050405020304" pitchFamily="18" charset="0"/>
                <a:cs typeface="Times New Roman" panose="02020603050405020304" pitchFamily="18" charset="0"/>
              </a:rPr>
              <a:t>Retaining Small Learning Communities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447139" y="1281980"/>
            <a:ext cx="8352564" cy="5300984"/>
          </a:xfrm>
        </p:spPr>
        <p:txBody>
          <a:bodyPr>
            <a:normAutofit/>
          </a:bodyPr>
          <a:lstStyle/>
          <a:p>
            <a:pPr marL="34290" indent="0">
              <a:buNone/>
            </a:pPr>
            <a:r>
              <a:rPr lang="en-US" sz="2400" i="1" dirty="0" smtClean="0">
                <a:solidFill>
                  <a:srgbClr val="000000"/>
                </a:solidFill>
                <a:latin typeface="Times New Roman"/>
                <a:cs typeface="Times New Roman"/>
              </a:rPr>
              <a:t>Teachers shared that they were able to give more attention to students in the SLC and that they could better cover curricula. This aligns with Raywid (1999) study that in SLC students </a:t>
            </a:r>
            <a:r>
              <a:rPr lang="en-US" sz="2400" i="1" dirty="0">
                <a:solidFill>
                  <a:srgbClr val="000000"/>
                </a:solidFill>
                <a:latin typeface="Times New Roman"/>
                <a:cs typeface="Times New Roman"/>
              </a:rPr>
              <a:t>and teachers are better able to build relationships, students feel more secure, </a:t>
            </a:r>
            <a:r>
              <a:rPr lang="en-US" sz="2400" i="1" dirty="0" smtClean="0">
                <a:solidFill>
                  <a:srgbClr val="000000"/>
                </a:solidFill>
                <a:latin typeface="Times New Roman"/>
                <a:cs typeface="Times New Roman"/>
              </a:rPr>
              <a:t>and classrooms </a:t>
            </a:r>
            <a:r>
              <a:rPr lang="en-US" sz="2400" i="1" dirty="0">
                <a:solidFill>
                  <a:srgbClr val="000000"/>
                </a:solidFill>
                <a:latin typeface="Times New Roman"/>
                <a:cs typeface="Times New Roman"/>
              </a:rPr>
              <a:t>are more </a:t>
            </a:r>
            <a:r>
              <a:rPr lang="en-US" sz="2400" i="1" dirty="0" smtClean="0">
                <a:solidFill>
                  <a:srgbClr val="000000"/>
                </a:solidFill>
                <a:latin typeface="Times New Roman"/>
                <a:cs typeface="Times New Roman"/>
              </a:rPr>
              <a:t>engaging</a:t>
            </a:r>
            <a:r>
              <a:rPr lang="en-US" sz="2200" i="1" dirty="0">
                <a:solidFill>
                  <a:srgbClr val="000000"/>
                </a:solidFill>
              </a:rPr>
              <a:t>.</a:t>
            </a:r>
            <a:endParaRPr lang="en-US" sz="2200" i="1" dirty="0" smtClean="0">
              <a:solidFill>
                <a:srgbClr val="000000"/>
              </a:solidFill>
              <a:latin typeface="Times New Roman"/>
              <a:cs typeface="Times New Roman"/>
            </a:endParaRPr>
          </a:p>
          <a:p>
            <a:pPr marL="34290" indent="0">
              <a:buNone/>
            </a:pPr>
            <a:endParaRPr lang="en-US" b="1" dirty="0">
              <a:solidFill>
                <a:srgbClr val="000000"/>
              </a:solidFill>
              <a:latin typeface="Times New Roman"/>
              <a:cs typeface="Times New Roman"/>
            </a:endParaRPr>
          </a:p>
          <a:p>
            <a:pPr marL="34290" indent="0">
              <a:buNone/>
            </a:pPr>
            <a:r>
              <a:rPr lang="de-DE" sz="2400" b="1" dirty="0" smtClean="0">
                <a:solidFill>
                  <a:srgbClr val="DF5327"/>
                </a:solidFill>
                <a:latin typeface="Times New Roman"/>
                <a:cs typeface="Times New Roman"/>
              </a:rPr>
              <a:t>Teacher C4-14</a:t>
            </a:r>
            <a:r>
              <a:rPr lang="en-US" sz="2400" b="1" dirty="0" smtClean="0">
                <a:solidFill>
                  <a:srgbClr val="DF5327"/>
                </a:solidFill>
                <a:latin typeface="Times New Roman"/>
                <a:cs typeface="Times New Roman"/>
              </a:rPr>
              <a:t> </a:t>
            </a:r>
            <a:r>
              <a:rPr lang="en-US" sz="2400" b="1" dirty="0">
                <a:solidFill>
                  <a:srgbClr val="DF5327"/>
                </a:solidFill>
                <a:latin typeface="Times New Roman"/>
                <a:cs typeface="Times New Roman"/>
              </a:rPr>
              <a:t>expressed:</a:t>
            </a:r>
          </a:p>
          <a:p>
            <a:r>
              <a:rPr lang="en-US" sz="2400" dirty="0" smtClean="0">
                <a:solidFill>
                  <a:srgbClr val="DF5327"/>
                </a:solidFill>
                <a:latin typeface="Times New Roman"/>
                <a:cs typeface="Times New Roman"/>
              </a:rPr>
              <a:t>Our homerooms are not large so we </a:t>
            </a:r>
            <a:r>
              <a:rPr lang="en-US" sz="2400" dirty="0">
                <a:solidFill>
                  <a:srgbClr val="DF5327"/>
                </a:solidFill>
                <a:latin typeface="Times New Roman"/>
                <a:cs typeface="Times New Roman"/>
              </a:rPr>
              <a:t>meet in homeroom once a week for the entire semester. </a:t>
            </a:r>
            <a:r>
              <a:rPr lang="en-US" sz="2400" dirty="0" smtClean="0">
                <a:solidFill>
                  <a:srgbClr val="DF5327"/>
                </a:solidFill>
                <a:latin typeface="Times New Roman"/>
                <a:cs typeface="Times New Roman"/>
              </a:rPr>
              <a:t>So that they continue to experience that small setting.  </a:t>
            </a:r>
            <a:r>
              <a:rPr lang="en-US" sz="2400" dirty="0">
                <a:solidFill>
                  <a:srgbClr val="DF5327"/>
                </a:solidFill>
                <a:latin typeface="Times New Roman"/>
                <a:cs typeface="Times New Roman"/>
              </a:rPr>
              <a:t> This is our intervention </a:t>
            </a:r>
            <a:r>
              <a:rPr lang="en-US" sz="2400" dirty="0" smtClean="0">
                <a:solidFill>
                  <a:srgbClr val="DF5327"/>
                </a:solidFill>
                <a:latin typeface="Times New Roman"/>
                <a:cs typeface="Times New Roman"/>
              </a:rPr>
              <a:t>time</a:t>
            </a:r>
            <a:r>
              <a:rPr lang="en-US" sz="2400" dirty="0">
                <a:solidFill>
                  <a:srgbClr val="DF5327"/>
                </a:solidFill>
                <a:latin typeface="Times New Roman"/>
                <a:cs typeface="Times New Roman"/>
              </a:rPr>
              <a:t> </a:t>
            </a:r>
            <a:r>
              <a:rPr lang="en-US" sz="2400" dirty="0" smtClean="0">
                <a:solidFill>
                  <a:srgbClr val="DF5327"/>
                </a:solidFill>
                <a:latin typeface="Times New Roman"/>
                <a:cs typeface="Times New Roman"/>
              </a:rPr>
              <a:t>and they can ask questions and master skills. </a:t>
            </a:r>
            <a:r>
              <a:rPr lang="en-US" sz="2400" dirty="0">
                <a:solidFill>
                  <a:srgbClr val="DF5327"/>
                </a:solidFill>
                <a:latin typeface="Times New Roman"/>
                <a:cs typeface="Times New Roman"/>
              </a:rPr>
              <a:t>  </a:t>
            </a:r>
            <a:endParaRPr lang="en-US" sz="2400" dirty="0" smtClean="0">
              <a:solidFill>
                <a:srgbClr val="DF5327"/>
              </a:solidFill>
              <a:latin typeface="Times New Roman"/>
              <a:cs typeface="Times New Roman"/>
            </a:endParaRPr>
          </a:p>
          <a:p>
            <a:pPr marL="34290" indent="0">
              <a:buNone/>
            </a:pPr>
            <a:r>
              <a:rPr lang="de-DE" sz="2400" b="1" dirty="0" smtClean="0">
                <a:solidFill>
                  <a:srgbClr val="DF5327"/>
                </a:solidFill>
                <a:latin typeface="Times New Roman"/>
                <a:cs typeface="Times New Roman"/>
              </a:rPr>
              <a:t>Teacher B2-12</a:t>
            </a:r>
            <a:r>
              <a:rPr lang="en-US" sz="2400" b="1" dirty="0" smtClean="0">
                <a:solidFill>
                  <a:srgbClr val="DF5327"/>
                </a:solidFill>
                <a:latin typeface="Times New Roman"/>
                <a:cs typeface="Times New Roman"/>
              </a:rPr>
              <a:t> </a:t>
            </a:r>
            <a:r>
              <a:rPr lang="en-US" sz="2400" b="1" dirty="0">
                <a:solidFill>
                  <a:srgbClr val="DF5327"/>
                </a:solidFill>
                <a:latin typeface="Times New Roman"/>
                <a:cs typeface="Times New Roman"/>
              </a:rPr>
              <a:t>stated:</a:t>
            </a:r>
          </a:p>
          <a:p>
            <a:r>
              <a:rPr lang="en-US" sz="2400" dirty="0">
                <a:solidFill>
                  <a:srgbClr val="DF5327"/>
                </a:solidFill>
                <a:latin typeface="Times New Roman"/>
                <a:cs typeface="Times New Roman"/>
              </a:rPr>
              <a:t>Every day, we carve 40-minutes out of our schedule to work specifically </a:t>
            </a:r>
            <a:r>
              <a:rPr lang="en-US" sz="2400" dirty="0" smtClean="0">
                <a:solidFill>
                  <a:srgbClr val="DF5327"/>
                </a:solidFill>
                <a:latin typeface="Times New Roman"/>
                <a:cs typeface="Times New Roman"/>
              </a:rPr>
              <a:t>with small groups.  </a:t>
            </a:r>
            <a:endParaRPr lang="en-US" sz="2400" dirty="0">
              <a:solidFill>
                <a:srgbClr val="DF5327"/>
              </a:solidFill>
              <a:latin typeface="Times New Roman"/>
              <a:cs typeface="Times New Roman"/>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48</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5654205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7"/>
            <a:ext cx="8550322" cy="1143000"/>
          </a:xfrm>
        </p:spPr>
        <p:txBody>
          <a:bodyPr>
            <a:normAutofit/>
          </a:bodyPr>
          <a:lstStyle/>
          <a:p>
            <a:pPr algn="ctr"/>
            <a:r>
              <a:rPr lang="en-US" dirty="0" smtClean="0">
                <a:solidFill>
                  <a:srgbClr val="000000"/>
                </a:solidFill>
                <a:latin typeface="Times New Roman" panose="02020603050405020304" pitchFamily="18" charset="0"/>
                <a:cs typeface="Times New Roman" panose="02020603050405020304" pitchFamily="18" charset="0"/>
              </a:rPr>
              <a:t>Providing Early Academic Warnings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468768" y="1419897"/>
            <a:ext cx="8023810" cy="5438103"/>
          </a:xfrm>
        </p:spPr>
        <p:txBody>
          <a:bodyPr>
            <a:normAutofit fontScale="85000" lnSpcReduction="20000"/>
          </a:bodyPr>
          <a:lstStyle/>
          <a:p>
            <a:pPr marL="34290" indent="0">
              <a:buNone/>
            </a:pPr>
            <a:r>
              <a:rPr lang="en-US" sz="2600" i="1" dirty="0" smtClean="0">
                <a:solidFill>
                  <a:schemeClr val="tx1"/>
                </a:solidFill>
                <a:latin typeface="Times New Roman"/>
                <a:cs typeface="Times New Roman"/>
              </a:rPr>
              <a:t>Teachers shared the importance of keeping student informed of their academic progress.  This ties to Neild’s (2009) study that students can get to engrossed in their social issues that they can loss focus on their academic goals. </a:t>
            </a:r>
          </a:p>
          <a:p>
            <a:pPr marL="34290" indent="0">
              <a:buNone/>
            </a:pPr>
            <a:endParaRPr lang="en-US" i="1" dirty="0">
              <a:solidFill>
                <a:schemeClr val="tx1"/>
              </a:solidFill>
              <a:latin typeface="Times New Roman"/>
              <a:cs typeface="Times New Roman"/>
            </a:endParaRPr>
          </a:p>
          <a:p>
            <a:pPr marL="34290" indent="0">
              <a:buNone/>
            </a:pPr>
            <a:endParaRPr lang="en-US" i="1" dirty="0">
              <a:solidFill>
                <a:schemeClr val="tx1"/>
              </a:solidFill>
              <a:latin typeface="Times New Roman"/>
              <a:cs typeface="Times New Roman"/>
            </a:endParaRPr>
          </a:p>
          <a:p>
            <a:pPr marL="34290" indent="0">
              <a:buNone/>
            </a:pPr>
            <a:r>
              <a:rPr lang="de-DE" sz="2400" b="1" dirty="0" smtClean="0">
                <a:solidFill>
                  <a:schemeClr val="tx1"/>
                </a:solidFill>
                <a:latin typeface="Times New Roman"/>
                <a:cs typeface="Times New Roman"/>
              </a:rPr>
              <a:t>Teacher C4-15</a:t>
            </a:r>
            <a:r>
              <a:rPr lang="en-US" sz="2400" b="1" dirty="0" smtClean="0">
                <a:solidFill>
                  <a:schemeClr val="tx1"/>
                </a:solidFill>
                <a:latin typeface="Times New Roman"/>
                <a:cs typeface="Times New Roman"/>
              </a:rPr>
              <a:t> </a:t>
            </a:r>
            <a:r>
              <a:rPr lang="en-US" sz="2400" b="1" dirty="0">
                <a:solidFill>
                  <a:schemeClr val="tx1"/>
                </a:solidFill>
                <a:latin typeface="Times New Roman"/>
                <a:cs typeface="Times New Roman"/>
              </a:rPr>
              <a:t>shared:</a:t>
            </a:r>
            <a:endParaRPr lang="en-US" sz="2400" b="1" dirty="0">
              <a:solidFill>
                <a:srgbClr val="0000FF"/>
              </a:solidFill>
              <a:latin typeface="Times New Roman"/>
              <a:cs typeface="Times New Roman"/>
            </a:endParaRPr>
          </a:p>
          <a:p>
            <a:r>
              <a:rPr lang="en-US" sz="2400" dirty="0" smtClean="0">
                <a:solidFill>
                  <a:srgbClr val="0000FF"/>
                </a:solidFill>
                <a:latin typeface="Times New Roman"/>
                <a:cs typeface="Times New Roman"/>
              </a:rPr>
              <a:t>We keep students informed of their academic status because they are so easily distracted</a:t>
            </a:r>
            <a:r>
              <a:rPr lang="en-US" sz="2400" dirty="0" smtClean="0">
                <a:solidFill>
                  <a:srgbClr val="FF0000"/>
                </a:solidFill>
                <a:latin typeface="Times New Roman"/>
                <a:cs typeface="Times New Roman"/>
              </a:rPr>
              <a:t>. </a:t>
            </a:r>
            <a:r>
              <a:rPr lang="en-US" sz="2400" dirty="0" smtClean="0">
                <a:solidFill>
                  <a:schemeClr val="tx1"/>
                </a:solidFill>
                <a:latin typeface="Times New Roman"/>
                <a:cs typeface="Times New Roman"/>
              </a:rPr>
              <a:t>We </a:t>
            </a:r>
            <a:r>
              <a:rPr lang="en-US" sz="2400" dirty="0">
                <a:solidFill>
                  <a:schemeClr val="tx1"/>
                </a:solidFill>
                <a:latin typeface="Times New Roman"/>
                <a:cs typeface="Times New Roman"/>
              </a:rPr>
              <a:t>have a Google Doc that we share and it gives us all information on low performing students and how they are being remediated by each of their core teachers. </a:t>
            </a:r>
            <a:endParaRPr lang="en-US" sz="2400" dirty="0" smtClean="0">
              <a:solidFill>
                <a:schemeClr val="tx1"/>
              </a:solidFill>
              <a:latin typeface="Times New Roman"/>
              <a:cs typeface="Times New Roman"/>
            </a:endParaRPr>
          </a:p>
          <a:p>
            <a:pPr marL="34290" indent="0">
              <a:buNone/>
            </a:pPr>
            <a:endParaRPr lang="de-DE" sz="2400" b="1" dirty="0" smtClean="0">
              <a:solidFill>
                <a:schemeClr val="tx1"/>
              </a:solidFill>
              <a:latin typeface="Times New Roman"/>
              <a:cs typeface="Times New Roman"/>
            </a:endParaRPr>
          </a:p>
          <a:p>
            <a:pPr marL="34290" indent="0">
              <a:buNone/>
            </a:pPr>
            <a:r>
              <a:rPr lang="de-DE" sz="2400" b="1" dirty="0" smtClean="0">
                <a:solidFill>
                  <a:schemeClr val="tx1"/>
                </a:solidFill>
                <a:latin typeface="Times New Roman"/>
                <a:cs typeface="Times New Roman"/>
              </a:rPr>
              <a:t>Teacher C5-17</a:t>
            </a:r>
            <a:r>
              <a:rPr lang="en-US" sz="2400" b="1" dirty="0" smtClean="0">
                <a:solidFill>
                  <a:schemeClr val="tx1"/>
                </a:solidFill>
                <a:latin typeface="Times New Roman"/>
                <a:cs typeface="Times New Roman"/>
              </a:rPr>
              <a:t> </a:t>
            </a:r>
            <a:r>
              <a:rPr lang="en-US" sz="2400" b="1" dirty="0">
                <a:solidFill>
                  <a:schemeClr val="tx1"/>
                </a:solidFill>
                <a:latin typeface="Times New Roman"/>
                <a:cs typeface="Times New Roman"/>
              </a:rPr>
              <a:t>expressed</a:t>
            </a:r>
            <a:r>
              <a:rPr lang="en-US" sz="2400" b="1" dirty="0" smtClean="0">
                <a:solidFill>
                  <a:schemeClr val="tx1"/>
                </a:solidFill>
                <a:latin typeface="Times New Roman"/>
                <a:cs typeface="Times New Roman"/>
              </a:rPr>
              <a:t>:</a:t>
            </a:r>
            <a:endParaRPr lang="en-US" sz="2400" b="1" dirty="0">
              <a:solidFill>
                <a:schemeClr val="tx1"/>
              </a:solidFill>
              <a:latin typeface="Times New Roman"/>
              <a:cs typeface="Times New Roman"/>
            </a:endParaRPr>
          </a:p>
          <a:p>
            <a:r>
              <a:rPr lang="en-US" sz="2400" dirty="0">
                <a:solidFill>
                  <a:schemeClr val="tx1"/>
                </a:solidFill>
                <a:latin typeface="Times New Roman"/>
                <a:cs typeface="Times New Roman"/>
              </a:rPr>
              <a:t>Power, which is our intervention </a:t>
            </a:r>
            <a:r>
              <a:rPr lang="en-US" sz="2400" dirty="0" smtClean="0">
                <a:solidFill>
                  <a:schemeClr val="tx1"/>
                </a:solidFill>
                <a:latin typeface="Times New Roman"/>
                <a:cs typeface="Times New Roman"/>
              </a:rPr>
              <a:t>program</a:t>
            </a:r>
            <a:r>
              <a:rPr lang="en-US" sz="2400" dirty="0">
                <a:solidFill>
                  <a:schemeClr val="tx1"/>
                </a:solidFill>
                <a:latin typeface="Times New Roman"/>
                <a:cs typeface="Times New Roman"/>
              </a:rPr>
              <a:t> </a:t>
            </a:r>
            <a:r>
              <a:rPr lang="en-US" sz="2400" dirty="0" smtClean="0">
                <a:solidFill>
                  <a:srgbClr val="0000FF"/>
                </a:solidFill>
                <a:latin typeface="Times New Roman"/>
                <a:cs typeface="Times New Roman"/>
              </a:rPr>
              <a:t>gives students a chance to remediate before the first progress report. </a:t>
            </a:r>
            <a:r>
              <a:rPr lang="en-US" sz="2400" dirty="0">
                <a:solidFill>
                  <a:srgbClr val="0000FF"/>
                </a:solidFill>
                <a:latin typeface="Times New Roman"/>
                <a:cs typeface="Times New Roman"/>
              </a:rPr>
              <a:t> </a:t>
            </a:r>
            <a:r>
              <a:rPr lang="en-US" sz="2400" dirty="0">
                <a:solidFill>
                  <a:schemeClr val="tx1"/>
                </a:solidFill>
                <a:latin typeface="Times New Roman"/>
                <a:cs typeface="Times New Roman"/>
              </a:rPr>
              <a:t>I can hold a student workshop during Power to help them with that skill and they can continue coming to Power until they have mastered that skill.  </a:t>
            </a:r>
            <a:r>
              <a:rPr lang="en-US" dirty="0">
                <a:solidFill>
                  <a:schemeClr val="tx1"/>
                </a:solidFill>
                <a:latin typeface="Times New Roman"/>
                <a:cs typeface="Times New Roman"/>
              </a:rPr>
              <a:t> </a:t>
            </a:r>
          </a:p>
          <a:p>
            <a:endParaRPr lang="en-US" dirty="0" smtClean="0">
              <a:solidFill>
                <a:schemeClr val="tx1"/>
              </a:solidFill>
              <a:latin typeface="Times New Roman"/>
              <a:cs typeface="Times New Roman"/>
            </a:endParaRPr>
          </a:p>
          <a:p>
            <a:pPr marL="34290" indent="0">
              <a:buNone/>
            </a:pPr>
            <a:r>
              <a:rPr lang="en-US" dirty="0">
                <a:solidFill>
                  <a:schemeClr val="tx1"/>
                </a:solidFill>
                <a:latin typeface="Times New Roman"/>
                <a:cs typeface="Times New Roman"/>
              </a:rPr>
              <a:t>  </a:t>
            </a:r>
            <a:endParaRPr lang="en-US" sz="2000" dirty="0">
              <a:solidFill>
                <a:schemeClr val="tx1"/>
              </a:solidFill>
              <a:latin typeface="Times New Roman"/>
              <a:cs typeface="Times New Roman"/>
            </a:endParaRPr>
          </a:p>
          <a:p>
            <a:pPr marL="203200" indent="0" algn="ctr">
              <a:buNone/>
            </a:pPr>
            <a:endParaRPr lang="en-US" sz="2000" dirty="0"/>
          </a:p>
          <a:p>
            <a:endParaRPr lang="en-US" sz="2800"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49</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1381026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3921" y="294473"/>
            <a:ext cx="5607292" cy="957037"/>
          </a:xfrm>
        </p:spPr>
        <p:txBody>
          <a:bodyPr/>
          <a:lstStyle/>
          <a:p>
            <a:r>
              <a:rPr lang="en-US" dirty="0" smtClean="0">
                <a:solidFill>
                  <a:srgbClr val="000000"/>
                </a:solidFill>
                <a:latin typeface="Times New Roman"/>
                <a:cs typeface="Times New Roman"/>
              </a:rPr>
              <a:t>Statistical Information </a:t>
            </a:r>
            <a:endParaRPr lang="en-US" dirty="0">
              <a:solidFill>
                <a:srgbClr val="000000"/>
              </a:solidFill>
              <a:latin typeface="Times New Roman"/>
              <a:cs typeface="Times New Roman"/>
            </a:endParaRPr>
          </a:p>
        </p:txBody>
      </p:sp>
      <p:sp>
        <p:nvSpPr>
          <p:cNvPr id="3" name="Content Placeholder 2"/>
          <p:cNvSpPr>
            <a:spLocks noGrp="1"/>
          </p:cNvSpPr>
          <p:nvPr>
            <p:ph idx="1"/>
          </p:nvPr>
        </p:nvSpPr>
        <p:spPr>
          <a:xfrm>
            <a:off x="476114" y="1142999"/>
            <a:ext cx="8526776" cy="5573889"/>
          </a:xfrm>
        </p:spPr>
        <p:txBody>
          <a:bodyPr>
            <a:noAutofit/>
          </a:bodyPr>
          <a:lstStyle/>
          <a:p>
            <a:pPr>
              <a:lnSpc>
                <a:spcPct val="100000"/>
              </a:lnSpc>
            </a:pPr>
            <a:r>
              <a:rPr lang="en-US" dirty="0" smtClean="0">
                <a:solidFill>
                  <a:srgbClr val="000000"/>
                </a:solidFill>
                <a:latin typeface="Times New Roman"/>
                <a:cs typeface="Times New Roman"/>
              </a:rPr>
              <a:t> The nation’s </a:t>
            </a:r>
            <a:r>
              <a:rPr lang="en-US" dirty="0" smtClean="0">
                <a:solidFill>
                  <a:srgbClr val="3366FF"/>
                </a:solidFill>
                <a:latin typeface="Times New Roman"/>
                <a:cs typeface="Times New Roman"/>
              </a:rPr>
              <a:t>graduation rate is 82.3%</a:t>
            </a:r>
            <a:r>
              <a:rPr lang="en-US" dirty="0">
                <a:solidFill>
                  <a:srgbClr val="000000"/>
                </a:solidFill>
                <a:latin typeface="Times New Roman"/>
                <a:cs typeface="Times New Roman"/>
              </a:rPr>
              <a:t> </a:t>
            </a:r>
            <a:r>
              <a:rPr lang="en-US" dirty="0" smtClean="0">
                <a:solidFill>
                  <a:srgbClr val="000000"/>
                </a:solidFill>
                <a:latin typeface="Times New Roman"/>
                <a:cs typeface="Times New Roman"/>
              </a:rPr>
              <a:t>and the target is 90% by 2020 (</a:t>
            </a:r>
            <a:r>
              <a:rPr lang="en-US" dirty="0">
                <a:solidFill>
                  <a:srgbClr val="000000"/>
                </a:solidFill>
                <a:latin typeface="Times New Roman"/>
                <a:cs typeface="Times New Roman"/>
              </a:rPr>
              <a:t>BGNR, 2015).</a:t>
            </a:r>
            <a:endParaRPr lang="en-US" dirty="0" smtClean="0">
              <a:solidFill>
                <a:srgbClr val="000000"/>
              </a:solidFill>
              <a:latin typeface="Times New Roman"/>
              <a:cs typeface="Times New Roman"/>
            </a:endParaRPr>
          </a:p>
          <a:p>
            <a:pPr>
              <a:lnSpc>
                <a:spcPct val="100000"/>
              </a:lnSpc>
            </a:pPr>
            <a:r>
              <a:rPr lang="en-US" dirty="0">
                <a:solidFill>
                  <a:srgbClr val="3366FF"/>
                </a:solidFill>
                <a:latin typeface="Times New Roman"/>
                <a:cs typeface="Times New Roman"/>
              </a:rPr>
              <a:t>6</a:t>
            </a:r>
            <a:r>
              <a:rPr lang="en-US" baseline="30000" dirty="0">
                <a:solidFill>
                  <a:srgbClr val="3366FF"/>
                </a:solidFill>
                <a:latin typeface="Times New Roman"/>
                <a:cs typeface="Times New Roman"/>
              </a:rPr>
              <a:t>th</a:t>
            </a:r>
            <a:r>
              <a:rPr lang="en-US" dirty="0">
                <a:solidFill>
                  <a:srgbClr val="3366FF"/>
                </a:solidFill>
                <a:latin typeface="Times New Roman"/>
                <a:cs typeface="Times New Roman"/>
              </a:rPr>
              <a:t> grade is a predictor </a:t>
            </a:r>
            <a:r>
              <a:rPr lang="en-US" dirty="0">
                <a:solidFill>
                  <a:srgbClr val="000000"/>
                </a:solidFill>
                <a:latin typeface="Times New Roman"/>
                <a:cs typeface="Times New Roman"/>
              </a:rPr>
              <a:t>that a student will dropout  (Neilds, 2009</a:t>
            </a:r>
            <a:r>
              <a:rPr lang="en-US" dirty="0" smtClean="0">
                <a:solidFill>
                  <a:srgbClr val="000000"/>
                </a:solidFill>
                <a:latin typeface="Times New Roman"/>
                <a:cs typeface="Times New Roman"/>
              </a:rPr>
              <a:t>).</a:t>
            </a:r>
            <a:endParaRPr lang="en-US" dirty="0">
              <a:solidFill>
                <a:srgbClr val="000000"/>
              </a:solidFill>
              <a:latin typeface="Times New Roman"/>
              <a:cs typeface="Times New Roman"/>
            </a:endParaRPr>
          </a:p>
          <a:p>
            <a:pPr>
              <a:lnSpc>
                <a:spcPct val="100000"/>
              </a:lnSpc>
            </a:pPr>
            <a:r>
              <a:rPr lang="en-US" dirty="0">
                <a:solidFill>
                  <a:srgbClr val="3366FF"/>
                </a:solidFill>
                <a:latin typeface="Times New Roman"/>
                <a:cs typeface="Times New Roman"/>
              </a:rPr>
              <a:t>The Third Grade Reading Guarantee </a:t>
            </a:r>
            <a:r>
              <a:rPr lang="en-US" dirty="0">
                <a:solidFill>
                  <a:srgbClr val="000000"/>
                </a:solidFill>
                <a:latin typeface="Times New Roman"/>
                <a:cs typeface="Times New Roman"/>
              </a:rPr>
              <a:t>stronger predictor that a student will drop out 4x more likely to dropout (Poiner, 2014)</a:t>
            </a:r>
            <a:r>
              <a:rPr lang="en-US" dirty="0" smtClean="0">
                <a:solidFill>
                  <a:srgbClr val="000000"/>
                </a:solidFill>
                <a:latin typeface="Times New Roman"/>
                <a:cs typeface="Times New Roman"/>
              </a:rPr>
              <a:t>.</a:t>
            </a:r>
          </a:p>
          <a:p>
            <a:pPr>
              <a:lnSpc>
                <a:spcPct val="100000"/>
              </a:lnSpc>
            </a:pPr>
            <a:r>
              <a:rPr lang="en-US" dirty="0" smtClean="0">
                <a:solidFill>
                  <a:srgbClr val="000000"/>
                </a:solidFill>
                <a:latin typeface="Times New Roman"/>
                <a:cs typeface="Times New Roman"/>
              </a:rPr>
              <a:t>9</a:t>
            </a:r>
            <a:r>
              <a:rPr lang="en-US" baseline="30000" dirty="0" smtClean="0">
                <a:solidFill>
                  <a:srgbClr val="000000"/>
                </a:solidFill>
                <a:latin typeface="Times New Roman"/>
                <a:cs typeface="Times New Roman"/>
              </a:rPr>
              <a:t>th</a:t>
            </a:r>
            <a:r>
              <a:rPr lang="en-US" dirty="0" smtClean="0">
                <a:solidFill>
                  <a:srgbClr val="000000"/>
                </a:solidFill>
                <a:latin typeface="Times New Roman"/>
                <a:cs typeface="Times New Roman"/>
              </a:rPr>
              <a:t> </a:t>
            </a:r>
            <a:r>
              <a:rPr lang="en-US" dirty="0" smtClean="0">
                <a:solidFill>
                  <a:srgbClr val="3366FF"/>
                </a:solidFill>
                <a:latin typeface="Times New Roman"/>
                <a:cs typeface="Times New Roman"/>
              </a:rPr>
              <a:t>graders fail 25% </a:t>
            </a:r>
            <a:r>
              <a:rPr lang="en-US" dirty="0" smtClean="0">
                <a:solidFill>
                  <a:srgbClr val="000000"/>
                </a:solidFill>
                <a:latin typeface="Times New Roman"/>
                <a:cs typeface="Times New Roman"/>
              </a:rPr>
              <a:t>of their courses (NHSR, 2014).</a:t>
            </a:r>
          </a:p>
          <a:p>
            <a:pPr>
              <a:lnSpc>
                <a:spcPct val="100000"/>
              </a:lnSpc>
            </a:pPr>
            <a:r>
              <a:rPr lang="en-US" dirty="0" smtClean="0">
                <a:solidFill>
                  <a:srgbClr val="000000"/>
                </a:solidFill>
                <a:latin typeface="Times New Roman"/>
                <a:cs typeface="Times New Roman"/>
              </a:rPr>
              <a:t>Research </a:t>
            </a:r>
            <a:r>
              <a:rPr lang="en-US" dirty="0">
                <a:solidFill>
                  <a:srgbClr val="000000"/>
                </a:solidFill>
                <a:latin typeface="Times New Roman"/>
                <a:cs typeface="Times New Roman"/>
              </a:rPr>
              <a:t>shows that between </a:t>
            </a:r>
            <a:r>
              <a:rPr lang="en-US" dirty="0">
                <a:solidFill>
                  <a:srgbClr val="3366FF"/>
                </a:solidFill>
                <a:latin typeface="Times New Roman"/>
                <a:cs typeface="Times New Roman"/>
              </a:rPr>
              <a:t>70 and 80 percent of students who </a:t>
            </a:r>
            <a:r>
              <a:rPr lang="en-US" dirty="0" smtClean="0">
                <a:solidFill>
                  <a:srgbClr val="3366FF"/>
                </a:solidFill>
                <a:latin typeface="Times New Roman"/>
                <a:cs typeface="Times New Roman"/>
              </a:rPr>
              <a:t>fail 9</a:t>
            </a:r>
            <a:r>
              <a:rPr lang="en-US" baseline="30000" dirty="0" smtClean="0">
                <a:solidFill>
                  <a:srgbClr val="3366FF"/>
                </a:solidFill>
                <a:latin typeface="Times New Roman"/>
                <a:cs typeface="Times New Roman"/>
              </a:rPr>
              <a:t>th</a:t>
            </a:r>
            <a:r>
              <a:rPr lang="en-US" dirty="0" smtClean="0">
                <a:solidFill>
                  <a:srgbClr val="3366FF"/>
                </a:solidFill>
                <a:latin typeface="Times New Roman"/>
                <a:cs typeface="Times New Roman"/>
              </a:rPr>
              <a:t> grade </a:t>
            </a:r>
            <a:r>
              <a:rPr lang="en-US" dirty="0">
                <a:solidFill>
                  <a:srgbClr val="000000"/>
                </a:solidFill>
                <a:latin typeface="Times New Roman"/>
                <a:cs typeface="Times New Roman"/>
              </a:rPr>
              <a:t>will not graduate from high </a:t>
            </a:r>
            <a:r>
              <a:rPr lang="en-US" dirty="0" smtClean="0">
                <a:solidFill>
                  <a:srgbClr val="000000"/>
                </a:solidFill>
                <a:latin typeface="Times New Roman"/>
                <a:cs typeface="Times New Roman"/>
              </a:rPr>
              <a:t>school (</a:t>
            </a:r>
            <a:r>
              <a:rPr lang="fi-FI" dirty="0" smtClean="0">
                <a:solidFill>
                  <a:srgbClr val="000000"/>
                </a:solidFill>
                <a:latin typeface="Times New Roman"/>
                <a:cs typeface="Times New Roman"/>
              </a:rPr>
              <a:t>Cooper </a:t>
            </a:r>
            <a:r>
              <a:rPr lang="fi-FI" dirty="0">
                <a:solidFill>
                  <a:srgbClr val="000000"/>
                </a:solidFill>
                <a:latin typeface="Times New Roman"/>
                <a:cs typeface="Times New Roman"/>
              </a:rPr>
              <a:t>&amp; Markoe‐Hayes, </a:t>
            </a:r>
            <a:r>
              <a:rPr lang="fi-FI" dirty="0" smtClean="0">
                <a:solidFill>
                  <a:srgbClr val="000000"/>
                </a:solidFill>
                <a:latin typeface="Times New Roman"/>
                <a:cs typeface="Times New Roman"/>
              </a:rPr>
              <a:t>2011).</a:t>
            </a:r>
          </a:p>
          <a:p>
            <a:pPr marL="34290" indent="0">
              <a:lnSpc>
                <a:spcPct val="100000"/>
              </a:lnSpc>
              <a:buNone/>
            </a:pPr>
            <a:endParaRPr lang="fi-FI" dirty="0" smtClean="0">
              <a:solidFill>
                <a:srgbClr val="000000"/>
              </a:solidFill>
              <a:latin typeface="Times New Roman"/>
              <a:cs typeface="Times New Roman"/>
            </a:endParaRPr>
          </a:p>
          <a:p>
            <a:pPr marL="34290" indent="0">
              <a:buNone/>
            </a:pPr>
            <a:r>
              <a:rPr lang="en-US" dirty="0" smtClean="0">
                <a:solidFill>
                  <a:srgbClr val="000000"/>
                </a:solidFill>
                <a:latin typeface="Times New Roman"/>
                <a:cs typeface="Times New Roman"/>
              </a:rPr>
              <a:t>*A </a:t>
            </a:r>
            <a:r>
              <a:rPr lang="en-US" dirty="0">
                <a:solidFill>
                  <a:srgbClr val="000000"/>
                </a:solidFill>
                <a:latin typeface="Times New Roman"/>
                <a:cs typeface="Times New Roman"/>
              </a:rPr>
              <a:t>student’s </a:t>
            </a:r>
            <a:r>
              <a:rPr lang="en-US" dirty="0">
                <a:solidFill>
                  <a:srgbClr val="3366FF"/>
                </a:solidFill>
                <a:latin typeface="Times New Roman"/>
                <a:cs typeface="Times New Roman"/>
              </a:rPr>
              <a:t>opportunity for </a:t>
            </a:r>
            <a:r>
              <a:rPr lang="en-US" dirty="0">
                <a:solidFill>
                  <a:srgbClr val="000000"/>
                </a:solidFill>
                <a:latin typeface="Times New Roman"/>
                <a:cs typeface="Times New Roman"/>
              </a:rPr>
              <a:t>normal </a:t>
            </a:r>
            <a:r>
              <a:rPr lang="en-US" dirty="0">
                <a:solidFill>
                  <a:srgbClr val="3366FF"/>
                </a:solidFill>
                <a:latin typeface="Times New Roman"/>
                <a:cs typeface="Times New Roman"/>
              </a:rPr>
              <a:t>academic </a:t>
            </a:r>
            <a:r>
              <a:rPr lang="en-US" dirty="0" smtClean="0">
                <a:solidFill>
                  <a:srgbClr val="3366FF"/>
                </a:solidFill>
                <a:latin typeface="Times New Roman"/>
                <a:cs typeface="Times New Roman"/>
              </a:rPr>
              <a:t>progress</a:t>
            </a:r>
            <a:r>
              <a:rPr lang="en-US" dirty="0" smtClean="0">
                <a:solidFill>
                  <a:srgbClr val="000000"/>
                </a:solidFill>
                <a:latin typeface="Times New Roman"/>
                <a:cs typeface="Times New Roman"/>
              </a:rPr>
              <a:t> increases </a:t>
            </a:r>
            <a:r>
              <a:rPr lang="en-US" dirty="0" smtClean="0">
                <a:solidFill>
                  <a:srgbClr val="3366FF"/>
                </a:solidFill>
                <a:latin typeface="Times New Roman"/>
                <a:cs typeface="Times New Roman"/>
              </a:rPr>
              <a:t>by </a:t>
            </a:r>
            <a:r>
              <a:rPr lang="en-US" dirty="0">
                <a:solidFill>
                  <a:srgbClr val="3366FF"/>
                </a:solidFill>
                <a:latin typeface="Times New Roman"/>
                <a:cs typeface="Times New Roman"/>
              </a:rPr>
              <a:t>59%</a:t>
            </a:r>
            <a:r>
              <a:rPr lang="en-US" dirty="0">
                <a:solidFill>
                  <a:srgbClr val="000000"/>
                </a:solidFill>
                <a:latin typeface="Times New Roman"/>
                <a:cs typeface="Times New Roman"/>
              </a:rPr>
              <a:t> in schools with </a:t>
            </a:r>
            <a:r>
              <a:rPr lang="en-US" dirty="0" smtClean="0">
                <a:solidFill>
                  <a:srgbClr val="3366FF"/>
                </a:solidFill>
                <a:latin typeface="Times New Roman"/>
                <a:cs typeface="Times New Roman"/>
              </a:rPr>
              <a:t>transitional support (</a:t>
            </a:r>
            <a:r>
              <a:rPr lang="en-US" dirty="0" smtClean="0">
                <a:solidFill>
                  <a:srgbClr val="000000"/>
                </a:solidFill>
                <a:latin typeface="Times New Roman"/>
                <a:cs typeface="Times New Roman"/>
              </a:rPr>
              <a:t>Heck &amp; Mahoe, 2006</a:t>
            </a:r>
            <a:r>
              <a:rPr lang="en-US" dirty="0">
                <a:solidFill>
                  <a:srgbClr val="000000"/>
                </a:solidFill>
                <a:latin typeface="Times New Roman"/>
                <a:cs typeface="Times New Roman"/>
              </a:rPr>
              <a:t>).</a:t>
            </a:r>
            <a:endParaRPr lang="en-US" dirty="0" smtClean="0">
              <a:solidFill>
                <a:srgbClr val="000000"/>
              </a:solidFill>
              <a:latin typeface="Times New Roman"/>
              <a:cs typeface="Times New Roman"/>
            </a:endParaRPr>
          </a:p>
          <a:p>
            <a:pPr marL="34290" indent="0">
              <a:buNone/>
            </a:pPr>
            <a:r>
              <a:rPr lang="en-US" dirty="0" smtClean="0">
                <a:solidFill>
                  <a:srgbClr val="000000"/>
                </a:solidFill>
                <a:latin typeface="Times New Roman"/>
                <a:cs typeface="Times New Roman"/>
              </a:rPr>
              <a:t> *Schools with </a:t>
            </a:r>
            <a:r>
              <a:rPr lang="en-US" dirty="0" smtClean="0">
                <a:solidFill>
                  <a:srgbClr val="3366FF"/>
                </a:solidFill>
                <a:latin typeface="Times New Roman"/>
                <a:cs typeface="Times New Roman"/>
              </a:rPr>
              <a:t>fully operational transition </a:t>
            </a:r>
            <a:r>
              <a:rPr lang="en-US" dirty="0">
                <a:solidFill>
                  <a:srgbClr val="3366FF"/>
                </a:solidFill>
                <a:latin typeface="Times New Roman"/>
                <a:cs typeface="Times New Roman"/>
              </a:rPr>
              <a:t>programs </a:t>
            </a:r>
            <a:r>
              <a:rPr lang="en-US" dirty="0" smtClean="0">
                <a:solidFill>
                  <a:srgbClr val="000000"/>
                </a:solidFill>
                <a:latin typeface="Times New Roman"/>
                <a:cs typeface="Times New Roman"/>
              </a:rPr>
              <a:t>the dropout </a:t>
            </a:r>
            <a:r>
              <a:rPr lang="en-US" dirty="0">
                <a:solidFill>
                  <a:srgbClr val="000000"/>
                </a:solidFill>
                <a:latin typeface="Times New Roman"/>
                <a:cs typeface="Times New Roman"/>
              </a:rPr>
              <a:t>rate of </a:t>
            </a:r>
            <a:r>
              <a:rPr lang="en-US" dirty="0">
                <a:solidFill>
                  <a:srgbClr val="3366FF"/>
                </a:solidFill>
                <a:latin typeface="Times New Roman"/>
                <a:cs typeface="Times New Roman"/>
              </a:rPr>
              <a:t>8%, </a:t>
            </a:r>
            <a:r>
              <a:rPr lang="en-US" dirty="0">
                <a:solidFill>
                  <a:srgbClr val="000000"/>
                </a:solidFill>
                <a:latin typeface="Times New Roman"/>
                <a:cs typeface="Times New Roman"/>
              </a:rPr>
              <a:t>while schools without transition programs averaged </a:t>
            </a:r>
            <a:r>
              <a:rPr lang="en-US" dirty="0">
                <a:solidFill>
                  <a:srgbClr val="3366FF"/>
                </a:solidFill>
                <a:latin typeface="Times New Roman"/>
                <a:cs typeface="Times New Roman"/>
              </a:rPr>
              <a:t>24%</a:t>
            </a:r>
            <a:r>
              <a:rPr lang="en-US" dirty="0">
                <a:solidFill>
                  <a:srgbClr val="000000"/>
                </a:solidFill>
                <a:latin typeface="Times New Roman"/>
                <a:cs typeface="Times New Roman"/>
              </a:rPr>
              <a:t> (Reents, 2002). </a:t>
            </a:r>
          </a:p>
          <a:p>
            <a:endParaRPr lang="en-US" dirty="0" smtClean="0">
              <a:solidFill>
                <a:srgbClr val="000000"/>
              </a:solidFill>
              <a:latin typeface="Times New Roman"/>
              <a:cs typeface="Times New Roman"/>
            </a:endParaRPr>
          </a:p>
          <a:p>
            <a:endParaRPr lang="en-US" dirty="0" smtClean="0">
              <a:solidFill>
                <a:srgbClr val="000000"/>
              </a:solidFill>
              <a:latin typeface="Times New Roman"/>
              <a:cs typeface="Times New Roman"/>
            </a:endParaRPr>
          </a:p>
          <a:p>
            <a:endParaRPr lang="en-US" dirty="0" smtClean="0">
              <a:solidFill>
                <a:srgbClr val="000000"/>
              </a:solidFill>
              <a:latin typeface="Times New Roman"/>
              <a:cs typeface="Times New Roman"/>
            </a:endParaRPr>
          </a:p>
          <a:p>
            <a:endParaRPr lang="en-US" sz="2400" dirty="0">
              <a:solidFill>
                <a:srgbClr val="000000"/>
              </a:solidFill>
            </a:endParaRPr>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5</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537165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24764" y="444402"/>
            <a:ext cx="7406640" cy="791082"/>
          </a:xfrm>
        </p:spPr>
        <p:txBody>
          <a:bodyPr>
            <a:normAutofit/>
          </a:bodyPr>
          <a:lstStyle/>
          <a:p>
            <a:r>
              <a:rPr lang="en-US" sz="3600" dirty="0" smtClean="0">
                <a:solidFill>
                  <a:schemeClr val="tx1"/>
                </a:solidFill>
                <a:latin typeface="Times New Roman" panose="02020603050405020304" pitchFamily="18" charset="0"/>
                <a:cs typeface="Times New Roman" panose="02020603050405020304" pitchFamily="18" charset="0"/>
              </a:rPr>
              <a:t>Planning With Flexibility</a:t>
            </a:r>
            <a:endParaRPr lang="en-US" sz="3600" dirty="0">
              <a:solidFill>
                <a:schemeClr val="tx1"/>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522261" y="1329461"/>
            <a:ext cx="8237464" cy="5294103"/>
          </a:xfrm>
        </p:spPr>
        <p:txBody>
          <a:bodyPr>
            <a:normAutofit lnSpcReduction="10000"/>
          </a:bodyPr>
          <a:lstStyle/>
          <a:p>
            <a:pPr marL="203200" indent="0">
              <a:buNone/>
            </a:pPr>
            <a:r>
              <a:rPr lang="en-US" i="1" dirty="0" smtClean="0">
                <a:solidFill>
                  <a:schemeClr val="tx1"/>
                </a:solidFill>
                <a:latin typeface="Times New Roman"/>
                <a:cs typeface="Times New Roman"/>
              </a:rPr>
              <a:t>Teachers </a:t>
            </a:r>
            <a:r>
              <a:rPr lang="en-US" i="1" dirty="0">
                <a:solidFill>
                  <a:schemeClr val="tx1"/>
                </a:solidFill>
                <a:latin typeface="Times New Roman"/>
                <a:cs typeface="Times New Roman"/>
              </a:rPr>
              <a:t>responded overwhelmingly that flexibility was important to grade nine student’s success. </a:t>
            </a:r>
            <a:r>
              <a:rPr lang="en-US" i="1" dirty="0" smtClean="0">
                <a:solidFill>
                  <a:schemeClr val="tx1"/>
                </a:solidFill>
                <a:latin typeface="Times New Roman"/>
                <a:cs typeface="Times New Roman"/>
              </a:rPr>
              <a:t>Teachers shared how courses, schedules, and curriculum were built around student needs. This supports Habeeb’s (2015) study that personalizing the academic environment increase student achievement. </a:t>
            </a:r>
          </a:p>
          <a:p>
            <a:pPr marL="203200" indent="0">
              <a:buNone/>
            </a:pPr>
            <a:endParaRPr lang="en-US" b="1" i="1" dirty="0">
              <a:solidFill>
                <a:schemeClr val="tx1"/>
              </a:solidFill>
              <a:latin typeface="Times New Roman"/>
              <a:cs typeface="Times New Roman"/>
            </a:endParaRPr>
          </a:p>
          <a:p>
            <a:pPr marL="203200" indent="0">
              <a:buNone/>
            </a:pPr>
            <a:r>
              <a:rPr lang="de-DE" b="1" dirty="0" smtClean="0">
                <a:solidFill>
                  <a:schemeClr val="tx1"/>
                </a:solidFill>
                <a:latin typeface="Times New Roman"/>
                <a:cs typeface="Times New Roman"/>
              </a:rPr>
              <a:t>Teacher B2-11</a:t>
            </a:r>
            <a:r>
              <a:rPr lang="en-US" b="1" dirty="0" smtClean="0">
                <a:solidFill>
                  <a:schemeClr val="tx1"/>
                </a:solidFill>
                <a:latin typeface="Times New Roman"/>
                <a:cs typeface="Times New Roman"/>
              </a:rPr>
              <a:t> </a:t>
            </a:r>
            <a:r>
              <a:rPr lang="en-US" b="1" dirty="0">
                <a:solidFill>
                  <a:schemeClr val="tx1"/>
                </a:solidFill>
                <a:latin typeface="Times New Roman"/>
                <a:cs typeface="Times New Roman"/>
              </a:rPr>
              <a:t>said:</a:t>
            </a:r>
          </a:p>
          <a:p>
            <a:r>
              <a:rPr lang="en-US" dirty="0">
                <a:solidFill>
                  <a:schemeClr val="tx1"/>
                </a:solidFill>
                <a:latin typeface="Times New Roman"/>
                <a:cs typeface="Times New Roman"/>
              </a:rPr>
              <a:t>Yes, absolutely.  During my English I classes </a:t>
            </a:r>
            <a:r>
              <a:rPr lang="en-US" dirty="0">
                <a:solidFill>
                  <a:srgbClr val="0000FF"/>
                </a:solidFill>
                <a:latin typeface="Times New Roman"/>
                <a:cs typeface="Times New Roman"/>
              </a:rPr>
              <a:t>I make room for covering some of the modules from the Freshman Focus curriculum </a:t>
            </a:r>
            <a:r>
              <a:rPr lang="en-US" dirty="0">
                <a:solidFill>
                  <a:schemeClr val="tx1"/>
                </a:solidFill>
                <a:latin typeface="Times New Roman"/>
                <a:cs typeface="Times New Roman"/>
              </a:rPr>
              <a:t>like bullying, service projects, test taking skills, study skills, note taking, and college and career readiness.  It’s like a drill because we’re trying hard to create globally competitive students. </a:t>
            </a:r>
            <a:endParaRPr lang="en-US" dirty="0" smtClean="0">
              <a:solidFill>
                <a:schemeClr val="tx1"/>
              </a:solidFill>
              <a:latin typeface="Times New Roman"/>
              <a:cs typeface="Times New Roman"/>
            </a:endParaRPr>
          </a:p>
          <a:p>
            <a:pPr marL="34290" indent="0">
              <a:buNone/>
            </a:pPr>
            <a:r>
              <a:rPr lang="de-DE" b="1" dirty="0" smtClean="0">
                <a:solidFill>
                  <a:schemeClr val="tx1"/>
                </a:solidFill>
                <a:latin typeface="Times New Roman"/>
                <a:cs typeface="Times New Roman"/>
              </a:rPr>
              <a:t>Teacher D6-19</a:t>
            </a:r>
            <a:r>
              <a:rPr lang="en-US" b="1" dirty="0" smtClean="0">
                <a:solidFill>
                  <a:schemeClr val="tx1"/>
                </a:solidFill>
                <a:latin typeface="Times New Roman"/>
                <a:cs typeface="Times New Roman"/>
              </a:rPr>
              <a:t> </a:t>
            </a:r>
            <a:r>
              <a:rPr lang="en-US" b="1" dirty="0">
                <a:solidFill>
                  <a:schemeClr val="tx1"/>
                </a:solidFill>
                <a:latin typeface="Times New Roman"/>
                <a:cs typeface="Times New Roman"/>
              </a:rPr>
              <a:t>responded:</a:t>
            </a:r>
          </a:p>
          <a:p>
            <a:r>
              <a:rPr lang="en-US" dirty="0">
                <a:solidFill>
                  <a:schemeClr val="tx1"/>
                </a:solidFill>
                <a:latin typeface="Times New Roman"/>
                <a:cs typeface="Times New Roman"/>
              </a:rPr>
              <a:t>The </a:t>
            </a:r>
            <a:r>
              <a:rPr lang="en-US" dirty="0">
                <a:solidFill>
                  <a:srgbClr val="0000FF"/>
                </a:solidFill>
                <a:latin typeface="Times New Roman"/>
                <a:cs typeface="Times New Roman"/>
              </a:rPr>
              <a:t>implementation of </a:t>
            </a:r>
            <a:r>
              <a:rPr lang="en-US" dirty="0" smtClean="0">
                <a:solidFill>
                  <a:srgbClr val="0000FF"/>
                </a:solidFill>
                <a:latin typeface="Times New Roman"/>
                <a:cs typeface="Times New Roman"/>
              </a:rPr>
              <a:t>year long </a:t>
            </a:r>
            <a:r>
              <a:rPr lang="en-US" dirty="0">
                <a:solidFill>
                  <a:srgbClr val="0000FF"/>
                </a:solidFill>
                <a:latin typeface="Times New Roman"/>
                <a:cs typeface="Times New Roman"/>
              </a:rPr>
              <a:t>Math I and English I </a:t>
            </a:r>
            <a:r>
              <a:rPr lang="en-US" dirty="0">
                <a:solidFill>
                  <a:schemeClr val="tx1"/>
                </a:solidFill>
                <a:latin typeface="Times New Roman"/>
                <a:cs typeface="Times New Roman"/>
              </a:rPr>
              <a:t>have made a difference in our academic growth.  It gives us an opportunity to really make sure that our freshmen have a good foundation in the areas of math and English and that translates into good achievement.  </a:t>
            </a:r>
          </a:p>
          <a:p>
            <a:endParaRPr lang="en-US" sz="2000" dirty="0">
              <a:solidFill>
                <a:schemeClr val="tx1"/>
              </a:solidFill>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50</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251623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8895" y="1723989"/>
            <a:ext cx="6008322" cy="3660097"/>
          </a:xfrm>
        </p:spPr>
        <p:txBody>
          <a:bodyPr>
            <a:normAutofit/>
          </a:bodyPr>
          <a:lstStyle/>
          <a:p>
            <a:pPr marL="0" marR="0" indent="0">
              <a:spcBef>
                <a:spcPts val="0"/>
              </a:spcBef>
              <a:spcAft>
                <a:spcPts val="0"/>
              </a:spcAft>
              <a:buNone/>
            </a:pPr>
            <a:r>
              <a:rPr lang="en-US" sz="2800" dirty="0" smtClean="0">
                <a:solidFill>
                  <a:srgbClr val="000000"/>
                </a:solidFill>
                <a:ea typeface="ＭＳ 明朝"/>
                <a:cs typeface="Arial"/>
              </a:rPr>
              <a:t>Fostering Parental Involvement </a:t>
            </a:r>
            <a:endParaRPr lang="en-US" sz="2800" dirty="0">
              <a:solidFill>
                <a:srgbClr val="000000"/>
              </a:solidFill>
              <a:latin typeface="Cambria"/>
              <a:ea typeface="ＭＳ 明朝"/>
              <a:cs typeface="Times New Roman"/>
            </a:endParaRPr>
          </a:p>
          <a:p>
            <a:pPr marL="0" marR="0" indent="0">
              <a:spcBef>
                <a:spcPts val="0"/>
              </a:spcBef>
              <a:spcAft>
                <a:spcPts val="0"/>
              </a:spcAft>
              <a:buNone/>
            </a:pPr>
            <a:r>
              <a:rPr lang="en-US" sz="2800" dirty="0" smtClean="0">
                <a:solidFill>
                  <a:srgbClr val="000000"/>
                </a:solidFill>
                <a:ea typeface="ＭＳ 明朝"/>
                <a:cs typeface="Arial"/>
              </a:rPr>
              <a:t>Increasing Administrative Support</a:t>
            </a:r>
            <a:endParaRPr lang="en-US" sz="2800" dirty="0">
              <a:solidFill>
                <a:srgbClr val="000000"/>
              </a:solidFill>
              <a:latin typeface="Cambria"/>
              <a:ea typeface="ＭＳ 明朝"/>
              <a:cs typeface="Times New Roman"/>
            </a:endParaRPr>
          </a:p>
          <a:p>
            <a:pPr marL="0" marR="0" indent="0">
              <a:spcBef>
                <a:spcPts val="0"/>
              </a:spcBef>
              <a:spcAft>
                <a:spcPts val="0"/>
              </a:spcAft>
              <a:buNone/>
            </a:pPr>
            <a:r>
              <a:rPr lang="en-US" sz="2800" dirty="0" smtClean="0">
                <a:solidFill>
                  <a:srgbClr val="000000"/>
                </a:solidFill>
                <a:latin typeface="Cambria"/>
                <a:ea typeface="ＭＳ 明朝"/>
                <a:cs typeface="Times New Roman"/>
              </a:rPr>
              <a:t>Developing </a:t>
            </a:r>
            <a:r>
              <a:rPr lang="en-US" sz="2800" dirty="0" smtClean="0">
                <a:solidFill>
                  <a:srgbClr val="000000"/>
                </a:solidFill>
                <a:latin typeface="Times New Roman"/>
                <a:ea typeface="ＭＳ 明朝"/>
                <a:cs typeface="Times New Roman"/>
              </a:rPr>
              <a:t>Mentoring</a:t>
            </a:r>
            <a:endParaRPr lang="en-US" sz="2800" dirty="0">
              <a:solidFill>
                <a:srgbClr val="000000"/>
              </a:solidFill>
              <a:latin typeface="Times New Roman"/>
              <a:ea typeface="ＭＳ 明朝"/>
              <a:cs typeface="Times New Roman"/>
            </a:endParaRPr>
          </a:p>
          <a:p>
            <a:pPr marL="0" marR="0" indent="0">
              <a:spcBef>
                <a:spcPts val="0"/>
              </a:spcBef>
              <a:spcAft>
                <a:spcPts val="0"/>
              </a:spcAft>
              <a:buNone/>
            </a:pPr>
            <a:r>
              <a:rPr lang="en-US" sz="2800" dirty="0" smtClean="0">
                <a:solidFill>
                  <a:srgbClr val="000000"/>
                </a:solidFill>
                <a:ea typeface="ＭＳ 明朝"/>
                <a:cs typeface="Arial"/>
              </a:rPr>
              <a:t>Creating Small Learning Communities</a:t>
            </a:r>
            <a:endParaRPr lang="en-US" sz="2800" dirty="0" smtClean="0">
              <a:solidFill>
                <a:srgbClr val="000000"/>
              </a:solidFill>
              <a:latin typeface="Cambria"/>
              <a:ea typeface="ＭＳ 明朝"/>
              <a:cs typeface="Times New Roman"/>
            </a:endParaRPr>
          </a:p>
          <a:p>
            <a:pPr marL="0" marR="0" indent="0">
              <a:spcBef>
                <a:spcPts val="0"/>
              </a:spcBef>
              <a:spcAft>
                <a:spcPts val="0"/>
              </a:spcAft>
              <a:buNone/>
            </a:pPr>
            <a:r>
              <a:rPr lang="en-US" sz="2800" dirty="0" smtClean="0">
                <a:solidFill>
                  <a:srgbClr val="000000"/>
                </a:solidFill>
                <a:ea typeface="ＭＳ 明朝"/>
                <a:cs typeface="Arial"/>
              </a:rPr>
              <a:t>Communicating Effective Supervision</a:t>
            </a:r>
            <a:endParaRPr lang="en-US" sz="2800" dirty="0">
              <a:solidFill>
                <a:srgbClr val="000000"/>
              </a:solidFill>
              <a:latin typeface="Cambria"/>
              <a:ea typeface="ＭＳ 明朝"/>
              <a:cs typeface="Times New Roman"/>
            </a:endParaRPr>
          </a:p>
          <a:p>
            <a:pPr marL="0" marR="0" indent="0">
              <a:spcBef>
                <a:spcPts val="0"/>
              </a:spcBef>
              <a:spcAft>
                <a:spcPts val="0"/>
              </a:spcAft>
              <a:buNone/>
            </a:pPr>
            <a:r>
              <a:rPr lang="en-US" sz="2800" dirty="0" smtClean="0">
                <a:solidFill>
                  <a:srgbClr val="000000"/>
                </a:solidFill>
                <a:ea typeface="ＭＳ 明朝"/>
                <a:cs typeface="Arial"/>
              </a:rPr>
              <a:t>Fostering Collaboration </a:t>
            </a:r>
            <a:endParaRPr lang="en-US" sz="2800" dirty="0">
              <a:solidFill>
                <a:srgbClr val="000000"/>
              </a:solidFill>
              <a:latin typeface="Cambria"/>
              <a:ea typeface="ＭＳ 明朝"/>
              <a:cs typeface="Times New Roman"/>
            </a:endParaRPr>
          </a:p>
          <a:p>
            <a:pPr marL="34290" indent="0" algn="ctr">
              <a:buNone/>
            </a:pPr>
            <a:endParaRPr lang="en-US" sz="4000" b="1" dirty="0">
              <a:solidFill>
                <a:srgbClr val="FF0000"/>
              </a:solidFill>
              <a:latin typeface="Times New Roman"/>
              <a:cs typeface="Times New Roman"/>
            </a:endParaRPr>
          </a:p>
        </p:txBody>
      </p:sp>
      <p:sp>
        <p:nvSpPr>
          <p:cNvPr id="4" name="Rectangle 3"/>
          <p:cNvSpPr/>
          <p:nvPr/>
        </p:nvSpPr>
        <p:spPr>
          <a:xfrm>
            <a:off x="236226" y="419161"/>
            <a:ext cx="8357072" cy="1077218"/>
          </a:xfrm>
          <a:prstGeom prst="rect">
            <a:avLst/>
          </a:prstGeom>
        </p:spPr>
        <p:txBody>
          <a:bodyPr wrap="square">
            <a:spAutoFit/>
          </a:bodyPr>
          <a:lstStyle/>
          <a:p>
            <a:pPr marL="34290" algn="ctr"/>
            <a:r>
              <a:rPr lang="en-US" sz="3200" dirty="0">
                <a:solidFill>
                  <a:schemeClr val="tx1"/>
                </a:solidFill>
                <a:latin typeface="Times New Roman"/>
                <a:cs typeface="Times New Roman"/>
              </a:rPr>
              <a:t>Teachers’ </a:t>
            </a:r>
            <a:r>
              <a:rPr lang="en-US" sz="3200" dirty="0" smtClean="0">
                <a:solidFill>
                  <a:schemeClr val="tx1"/>
                </a:solidFill>
                <a:latin typeface="Times New Roman"/>
                <a:cs typeface="Times New Roman"/>
              </a:rPr>
              <a:t>Recurring </a:t>
            </a:r>
            <a:r>
              <a:rPr lang="en-US" sz="3200" dirty="0">
                <a:solidFill>
                  <a:schemeClr val="tx1"/>
                </a:solidFill>
                <a:latin typeface="Times New Roman"/>
                <a:cs typeface="Times New Roman"/>
              </a:rPr>
              <a:t>Themes </a:t>
            </a:r>
            <a:endParaRPr lang="en-US" sz="3200" dirty="0" smtClean="0">
              <a:solidFill>
                <a:schemeClr val="tx1"/>
              </a:solidFill>
              <a:latin typeface="Times New Roman"/>
              <a:cs typeface="Times New Roman"/>
            </a:endParaRPr>
          </a:p>
          <a:p>
            <a:pPr marL="34290" algn="ctr"/>
            <a:r>
              <a:rPr lang="en-US" sz="3200" dirty="0" smtClean="0">
                <a:solidFill>
                  <a:srgbClr val="0000FF"/>
                </a:solidFill>
                <a:latin typeface="Times New Roman"/>
                <a:cs typeface="Times New Roman"/>
              </a:rPr>
              <a:t>(</a:t>
            </a:r>
            <a:r>
              <a:rPr lang="en-US" sz="3200" dirty="0">
                <a:solidFill>
                  <a:srgbClr val="0000FF"/>
                </a:solidFill>
                <a:latin typeface="Times New Roman"/>
                <a:cs typeface="Times New Roman"/>
              </a:rPr>
              <a:t>Strategies</a:t>
            </a:r>
            <a:r>
              <a:rPr lang="en-US" sz="3200" dirty="0" smtClean="0">
                <a:solidFill>
                  <a:srgbClr val="0000FF"/>
                </a:solidFill>
                <a:latin typeface="Times New Roman"/>
                <a:cs typeface="Times New Roman"/>
              </a:rPr>
              <a:t>) for </a:t>
            </a:r>
            <a:r>
              <a:rPr lang="en-US" sz="3200" dirty="0">
                <a:solidFill>
                  <a:srgbClr val="0000FF"/>
                </a:solidFill>
                <a:latin typeface="Times New Roman"/>
                <a:cs typeface="Times New Roman"/>
              </a:rPr>
              <a:t>Classroom Discipline</a:t>
            </a:r>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51</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5950499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454378"/>
            <a:ext cx="7406640" cy="755471"/>
          </a:xfrm>
        </p:spPr>
        <p:txBody>
          <a:bodyPr/>
          <a:lstStyle/>
          <a:p>
            <a:pPr algn="ctr"/>
            <a:r>
              <a:rPr lang="en-US" dirty="0" smtClean="0">
                <a:solidFill>
                  <a:schemeClr val="tx1"/>
                </a:solidFill>
                <a:latin typeface="Times New Roman" panose="02020603050405020304" pitchFamily="18" charset="0"/>
                <a:cs typeface="Times New Roman" panose="02020603050405020304" pitchFamily="18" charset="0"/>
              </a:rPr>
              <a:t>Fostering Parental Involvement</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439173" y="1329461"/>
            <a:ext cx="8225594" cy="5139790"/>
          </a:xfrm>
        </p:spPr>
        <p:txBody>
          <a:bodyPr>
            <a:normAutofit/>
          </a:bodyPr>
          <a:lstStyle/>
          <a:p>
            <a:pPr marL="34290" indent="0">
              <a:buNone/>
            </a:pPr>
            <a:r>
              <a:rPr lang="en-US" sz="2200" i="1" dirty="0" smtClean="0">
                <a:solidFill>
                  <a:schemeClr val="tx1"/>
                </a:solidFill>
                <a:latin typeface="Times New Roman"/>
                <a:cs typeface="Times New Roman"/>
              </a:rPr>
              <a:t>Teachers expressed that parent contact assisted with student behavior. </a:t>
            </a:r>
            <a:r>
              <a:rPr lang="en-US" sz="2200" i="1" dirty="0">
                <a:solidFill>
                  <a:schemeClr val="tx1"/>
                </a:solidFill>
                <a:latin typeface="Times New Roman"/>
                <a:cs typeface="Times New Roman"/>
              </a:rPr>
              <a:t>T</a:t>
            </a:r>
            <a:r>
              <a:rPr lang="en-US" sz="2200" i="1" dirty="0" smtClean="0">
                <a:solidFill>
                  <a:schemeClr val="tx1"/>
                </a:solidFill>
                <a:latin typeface="Times New Roman"/>
                <a:cs typeface="Times New Roman"/>
              </a:rPr>
              <a:t>his is congruent </a:t>
            </a:r>
            <a:r>
              <a:rPr lang="en-US" sz="2200" i="1" dirty="0">
                <a:solidFill>
                  <a:schemeClr val="tx1"/>
                </a:solidFill>
                <a:latin typeface="Times New Roman"/>
                <a:cs typeface="Times New Roman"/>
              </a:rPr>
              <a:t>to </a:t>
            </a:r>
            <a:r>
              <a:rPr lang="en-US" sz="2200" i="1" dirty="0" smtClean="0">
                <a:solidFill>
                  <a:schemeClr val="tx1"/>
                </a:solidFill>
                <a:latin typeface="Times New Roman"/>
                <a:cs typeface="Times New Roman"/>
              </a:rPr>
              <a:t>Clark </a:t>
            </a:r>
            <a:r>
              <a:rPr lang="en-US" sz="2200" i="1" dirty="0">
                <a:solidFill>
                  <a:schemeClr val="tx1"/>
                </a:solidFill>
                <a:latin typeface="Times New Roman"/>
                <a:cs typeface="Times New Roman"/>
              </a:rPr>
              <a:t>and Hunley </a:t>
            </a:r>
            <a:r>
              <a:rPr lang="en-US" sz="2200" i="1" dirty="0" smtClean="0">
                <a:solidFill>
                  <a:schemeClr val="tx1"/>
                </a:solidFill>
                <a:latin typeface="Times New Roman"/>
                <a:cs typeface="Times New Roman"/>
              </a:rPr>
              <a:t>(2007) study that there is a </a:t>
            </a:r>
            <a:r>
              <a:rPr lang="en-US" sz="2200" i="1" dirty="0">
                <a:solidFill>
                  <a:schemeClr val="tx1"/>
                </a:solidFill>
                <a:latin typeface="Times New Roman"/>
                <a:cs typeface="Times New Roman"/>
              </a:rPr>
              <a:t>correlation between schools communication between parents and student </a:t>
            </a:r>
            <a:r>
              <a:rPr lang="en-US" sz="2200" i="1" dirty="0" smtClean="0">
                <a:solidFill>
                  <a:schemeClr val="tx1"/>
                </a:solidFill>
                <a:latin typeface="Times New Roman"/>
                <a:cs typeface="Times New Roman"/>
              </a:rPr>
              <a:t>success. </a:t>
            </a:r>
          </a:p>
          <a:p>
            <a:pPr marL="34290" indent="0">
              <a:buNone/>
            </a:pPr>
            <a:endParaRPr lang="en-US" b="1" dirty="0" smtClean="0">
              <a:solidFill>
                <a:srgbClr val="000000"/>
              </a:solidFill>
              <a:latin typeface="Times New Roman"/>
              <a:cs typeface="Times New Roman"/>
            </a:endParaRPr>
          </a:p>
          <a:p>
            <a:pPr marL="34290" indent="0">
              <a:buNone/>
            </a:pPr>
            <a:r>
              <a:rPr lang="de-DE" b="1" dirty="0" smtClean="0">
                <a:solidFill>
                  <a:srgbClr val="000000"/>
                </a:solidFill>
                <a:latin typeface="Times New Roman"/>
                <a:cs typeface="Times New Roman"/>
              </a:rPr>
              <a:t>Teacher B2-12</a:t>
            </a:r>
            <a:r>
              <a:rPr lang="en-US" b="1" dirty="0" smtClean="0">
                <a:solidFill>
                  <a:srgbClr val="000000"/>
                </a:solidFill>
                <a:latin typeface="Times New Roman"/>
                <a:cs typeface="Times New Roman"/>
              </a:rPr>
              <a:t> </a:t>
            </a:r>
            <a:r>
              <a:rPr lang="en-US" b="1" dirty="0">
                <a:solidFill>
                  <a:srgbClr val="000000"/>
                </a:solidFill>
                <a:latin typeface="Times New Roman"/>
                <a:cs typeface="Times New Roman"/>
              </a:rPr>
              <a:t>added:</a:t>
            </a:r>
          </a:p>
          <a:p>
            <a:r>
              <a:rPr lang="en-US" dirty="0">
                <a:solidFill>
                  <a:srgbClr val="000000"/>
                </a:solidFill>
                <a:latin typeface="Times New Roman"/>
                <a:cs typeface="Times New Roman"/>
              </a:rPr>
              <a:t>With our PBIS program </a:t>
            </a:r>
            <a:r>
              <a:rPr lang="en-US" dirty="0">
                <a:solidFill>
                  <a:srgbClr val="0000FF"/>
                </a:solidFill>
                <a:latin typeface="Times New Roman"/>
                <a:cs typeface="Times New Roman"/>
              </a:rPr>
              <a:t>we contact parents </a:t>
            </a:r>
            <a:r>
              <a:rPr lang="en-US" dirty="0">
                <a:solidFill>
                  <a:srgbClr val="000000"/>
                </a:solidFill>
                <a:latin typeface="Times New Roman"/>
                <a:cs typeface="Times New Roman"/>
              </a:rPr>
              <a:t>when their child has been recognized for positive behavior</a:t>
            </a:r>
            <a:r>
              <a:rPr lang="en-US" dirty="0" smtClean="0">
                <a:solidFill>
                  <a:srgbClr val="000000"/>
                </a:solidFill>
                <a:latin typeface="Times New Roman"/>
                <a:cs typeface="Times New Roman"/>
              </a:rPr>
              <a:t>.</a:t>
            </a:r>
            <a:r>
              <a:rPr lang="en-US" dirty="0">
                <a:solidFill>
                  <a:srgbClr val="000000"/>
                </a:solidFill>
                <a:latin typeface="Times New Roman"/>
                <a:cs typeface="Times New Roman"/>
              </a:rPr>
              <a:t> The parents are sometimes caught off guard because they are not expecting to get calls about how their child is demonstrating </a:t>
            </a:r>
            <a:r>
              <a:rPr lang="en-US" dirty="0">
                <a:solidFill>
                  <a:srgbClr val="0000FF"/>
                </a:solidFill>
                <a:latin typeface="Times New Roman"/>
                <a:cs typeface="Times New Roman"/>
              </a:rPr>
              <a:t>positive behavio</a:t>
            </a:r>
            <a:r>
              <a:rPr lang="en-US" dirty="0">
                <a:solidFill>
                  <a:srgbClr val="000000"/>
                </a:solidFill>
                <a:latin typeface="Times New Roman"/>
                <a:cs typeface="Times New Roman"/>
              </a:rPr>
              <a:t>r. </a:t>
            </a:r>
            <a:endParaRPr lang="en-US" dirty="0" smtClean="0">
              <a:solidFill>
                <a:srgbClr val="000000"/>
              </a:solidFill>
              <a:latin typeface="Times New Roman"/>
              <a:cs typeface="Times New Roman"/>
            </a:endParaRPr>
          </a:p>
          <a:p>
            <a:pPr marL="34290" indent="0">
              <a:buNone/>
            </a:pPr>
            <a:r>
              <a:rPr lang="de-DE" b="1" dirty="0" smtClean="0">
                <a:solidFill>
                  <a:srgbClr val="000000"/>
                </a:solidFill>
                <a:latin typeface="Times New Roman"/>
                <a:cs typeface="Times New Roman"/>
              </a:rPr>
              <a:t>Teacher C4-14</a:t>
            </a:r>
            <a:r>
              <a:rPr lang="en-US" b="1" dirty="0" smtClean="0">
                <a:solidFill>
                  <a:srgbClr val="000000"/>
                </a:solidFill>
                <a:latin typeface="Times New Roman"/>
                <a:cs typeface="Times New Roman"/>
              </a:rPr>
              <a:t> </a:t>
            </a:r>
            <a:r>
              <a:rPr lang="en-US" b="1" dirty="0">
                <a:solidFill>
                  <a:srgbClr val="000000"/>
                </a:solidFill>
                <a:latin typeface="Times New Roman"/>
                <a:cs typeface="Times New Roman"/>
              </a:rPr>
              <a:t>replied:</a:t>
            </a:r>
          </a:p>
          <a:p>
            <a:r>
              <a:rPr lang="en-US" dirty="0">
                <a:solidFill>
                  <a:srgbClr val="000000"/>
                </a:solidFill>
                <a:latin typeface="Times New Roman"/>
                <a:cs typeface="Times New Roman"/>
              </a:rPr>
              <a:t>Before we send a student to the office we </a:t>
            </a:r>
            <a:r>
              <a:rPr lang="en-US" dirty="0">
                <a:solidFill>
                  <a:srgbClr val="0000FF"/>
                </a:solidFill>
                <a:latin typeface="Times New Roman"/>
                <a:cs typeface="Times New Roman"/>
              </a:rPr>
              <a:t>make a call to the parent </a:t>
            </a:r>
            <a:r>
              <a:rPr lang="en-US" dirty="0">
                <a:solidFill>
                  <a:srgbClr val="000000"/>
                </a:solidFill>
                <a:latin typeface="Times New Roman"/>
                <a:cs typeface="Times New Roman"/>
              </a:rPr>
              <a:t>so that they are aware that the student is acting out in the classroom.  If we’ve used the Time Out Sheet with the student we tell the parent so that the </a:t>
            </a:r>
            <a:r>
              <a:rPr lang="en-US" dirty="0">
                <a:solidFill>
                  <a:srgbClr val="0000FF"/>
                </a:solidFill>
                <a:latin typeface="Times New Roman"/>
                <a:cs typeface="Times New Roman"/>
              </a:rPr>
              <a:t>parent can assist in correcting the student’s behavior</a:t>
            </a:r>
            <a:r>
              <a:rPr lang="en-US" dirty="0">
                <a:solidFill>
                  <a:srgbClr val="000000"/>
                </a:solidFill>
                <a:latin typeface="Times New Roman"/>
                <a:cs typeface="Times New Roman"/>
              </a:rPr>
              <a:t>.  </a:t>
            </a:r>
          </a:p>
          <a:p>
            <a:endParaRPr lang="en-US" dirty="0">
              <a:solidFill>
                <a:srgbClr val="000000"/>
              </a:solidFill>
              <a:latin typeface="Times New Roman"/>
              <a:cs typeface="Times New Roman"/>
            </a:endParaRPr>
          </a:p>
          <a:p>
            <a:endParaRPr lang="en-US" dirty="0" smtClean="0">
              <a:solidFill>
                <a:srgbClr val="000000"/>
              </a:solidFill>
              <a:latin typeface="Times New Roman"/>
              <a:cs typeface="Times New Roman"/>
            </a:endParaRPr>
          </a:p>
          <a:p>
            <a:endParaRPr lang="en-US" dirty="0"/>
          </a:p>
          <a:p>
            <a:pPr marL="203200" indent="0">
              <a:buNone/>
            </a:pPr>
            <a:endParaRPr lang="en-US"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52</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491238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09771" y="0"/>
            <a:ext cx="7406640" cy="1356360"/>
          </a:xfrm>
        </p:spPr>
        <p:txBody>
          <a:bodyPr/>
          <a:lstStyle/>
          <a:p>
            <a:pPr algn="ctr"/>
            <a:r>
              <a:rPr lang="en-US" dirty="0" smtClean="0">
                <a:solidFill>
                  <a:srgbClr val="000000"/>
                </a:solidFill>
                <a:latin typeface="Times New Roman" panose="02020603050405020304" pitchFamily="18" charset="0"/>
                <a:cs typeface="Times New Roman" panose="02020603050405020304" pitchFamily="18" charset="0"/>
              </a:rPr>
              <a:t>Increasing Administrative Support</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415434" y="1019644"/>
            <a:ext cx="8249333" cy="5838356"/>
          </a:xfrm>
        </p:spPr>
        <p:txBody>
          <a:bodyPr>
            <a:normAutofit/>
          </a:bodyPr>
          <a:lstStyle/>
          <a:p>
            <a:pPr marL="34290" indent="0">
              <a:buNone/>
            </a:pPr>
            <a:r>
              <a:rPr lang="en-US" sz="2200" i="1" dirty="0" smtClean="0">
                <a:solidFill>
                  <a:schemeClr val="tx1"/>
                </a:solidFill>
                <a:latin typeface="Times New Roman"/>
                <a:cs typeface="Times New Roman"/>
              </a:rPr>
              <a:t>Teachers shared their appreciation for administrative support. </a:t>
            </a:r>
            <a:r>
              <a:rPr lang="en-US" sz="2200" i="1" dirty="0">
                <a:solidFill>
                  <a:schemeClr val="tx1"/>
                </a:solidFill>
                <a:latin typeface="Times New Roman"/>
                <a:cs typeface="Times New Roman"/>
              </a:rPr>
              <a:t>According to a 2009 study, school administrators and counselors are essential to the success of the implementation of freshman academies and the teaching and learning of freshman students (Ratliff, 2009). </a:t>
            </a:r>
            <a:endParaRPr lang="en-US" sz="2200" i="1" dirty="0">
              <a:latin typeface="Times New Roman"/>
              <a:cs typeface="Times New Roman"/>
            </a:endParaRPr>
          </a:p>
          <a:p>
            <a:pPr marL="34290" indent="0">
              <a:buNone/>
            </a:pPr>
            <a:r>
              <a:rPr lang="en-US" b="1" dirty="0" smtClean="0">
                <a:solidFill>
                  <a:schemeClr val="tx1"/>
                </a:solidFill>
                <a:latin typeface="Times New Roman"/>
                <a:cs typeface="Times New Roman"/>
              </a:rPr>
              <a:t> </a:t>
            </a:r>
          </a:p>
          <a:p>
            <a:pPr marL="34290" indent="0">
              <a:buNone/>
            </a:pPr>
            <a:endParaRPr lang="en-US" b="1" dirty="0" smtClean="0">
              <a:solidFill>
                <a:schemeClr val="tx1"/>
              </a:solidFill>
              <a:latin typeface="Times New Roman"/>
              <a:cs typeface="Times New Roman"/>
            </a:endParaRPr>
          </a:p>
          <a:p>
            <a:pPr marL="34290" indent="0">
              <a:buNone/>
            </a:pPr>
            <a:r>
              <a:rPr lang="de-DE" sz="2200" b="1" dirty="0" smtClean="0">
                <a:solidFill>
                  <a:schemeClr val="tx1"/>
                </a:solidFill>
                <a:latin typeface="Times New Roman"/>
                <a:cs typeface="Times New Roman"/>
              </a:rPr>
              <a:t>Teacher A1-9</a:t>
            </a:r>
            <a:r>
              <a:rPr lang="en-US" sz="2200" b="1" dirty="0" smtClean="0">
                <a:solidFill>
                  <a:schemeClr val="tx1"/>
                </a:solidFill>
                <a:latin typeface="Times New Roman"/>
                <a:cs typeface="Times New Roman"/>
              </a:rPr>
              <a:t> </a:t>
            </a:r>
            <a:r>
              <a:rPr lang="en-US" sz="2200" b="1" dirty="0">
                <a:solidFill>
                  <a:schemeClr val="tx1"/>
                </a:solidFill>
                <a:latin typeface="Times New Roman"/>
                <a:cs typeface="Times New Roman"/>
              </a:rPr>
              <a:t>expressed:</a:t>
            </a:r>
          </a:p>
          <a:p>
            <a:r>
              <a:rPr lang="en-US" sz="2200" dirty="0">
                <a:solidFill>
                  <a:schemeClr val="tx1"/>
                </a:solidFill>
                <a:latin typeface="Times New Roman"/>
                <a:cs typeface="Times New Roman"/>
              </a:rPr>
              <a:t> </a:t>
            </a:r>
            <a:r>
              <a:rPr lang="en-US" sz="2200" dirty="0" smtClean="0">
                <a:solidFill>
                  <a:schemeClr val="tx1"/>
                </a:solidFill>
                <a:latin typeface="Times New Roman"/>
                <a:cs typeface="Times New Roman"/>
              </a:rPr>
              <a:t>I </a:t>
            </a:r>
            <a:r>
              <a:rPr lang="en-US" sz="2200" dirty="0">
                <a:solidFill>
                  <a:schemeClr val="tx1"/>
                </a:solidFill>
                <a:latin typeface="Times New Roman"/>
                <a:cs typeface="Times New Roman"/>
              </a:rPr>
              <a:t>enjoy parents visiting and having that parental support.  Also, having the support of the </a:t>
            </a:r>
            <a:r>
              <a:rPr lang="en-US" sz="2200" dirty="0">
                <a:solidFill>
                  <a:srgbClr val="0000FF"/>
                </a:solidFill>
                <a:latin typeface="Times New Roman"/>
                <a:cs typeface="Times New Roman"/>
              </a:rPr>
              <a:t>administration plays a key ro</a:t>
            </a:r>
            <a:r>
              <a:rPr lang="en-US" sz="2200" dirty="0">
                <a:solidFill>
                  <a:schemeClr val="tx1"/>
                </a:solidFill>
                <a:latin typeface="Times New Roman"/>
                <a:cs typeface="Times New Roman"/>
              </a:rPr>
              <a:t>le</a:t>
            </a:r>
            <a:r>
              <a:rPr lang="en-US" sz="2200" dirty="0" smtClean="0">
                <a:solidFill>
                  <a:schemeClr val="tx1"/>
                </a:solidFill>
                <a:latin typeface="Times New Roman"/>
                <a:cs typeface="Times New Roman"/>
              </a:rPr>
              <a:t>.</a:t>
            </a:r>
          </a:p>
          <a:p>
            <a:endParaRPr lang="en-US" sz="2200" dirty="0">
              <a:solidFill>
                <a:schemeClr val="tx1"/>
              </a:solidFill>
              <a:latin typeface="Times New Roman"/>
              <a:cs typeface="Times New Roman"/>
            </a:endParaRPr>
          </a:p>
          <a:p>
            <a:pPr marL="34290" indent="0">
              <a:buNone/>
            </a:pPr>
            <a:r>
              <a:rPr lang="de-DE" sz="2200" b="1" dirty="0" smtClean="0">
                <a:solidFill>
                  <a:schemeClr val="tx1"/>
                </a:solidFill>
                <a:latin typeface="Times New Roman"/>
                <a:cs typeface="Times New Roman"/>
              </a:rPr>
              <a:t>Teacher B2-11</a:t>
            </a:r>
            <a:r>
              <a:rPr lang="en-US" sz="2200" b="1" dirty="0" smtClean="0">
                <a:solidFill>
                  <a:schemeClr val="tx1"/>
                </a:solidFill>
                <a:latin typeface="Times New Roman"/>
                <a:cs typeface="Times New Roman"/>
              </a:rPr>
              <a:t> </a:t>
            </a:r>
            <a:r>
              <a:rPr lang="en-US" sz="2200" b="1" dirty="0">
                <a:solidFill>
                  <a:schemeClr val="tx1"/>
                </a:solidFill>
                <a:latin typeface="Times New Roman"/>
                <a:cs typeface="Times New Roman"/>
              </a:rPr>
              <a:t>stated:</a:t>
            </a:r>
          </a:p>
          <a:p>
            <a:r>
              <a:rPr lang="en-US" sz="2200" dirty="0">
                <a:solidFill>
                  <a:schemeClr val="tx1"/>
                </a:solidFill>
                <a:latin typeface="Times New Roman"/>
                <a:cs typeface="Times New Roman"/>
              </a:rPr>
              <a:t>I think having the ninth grade </a:t>
            </a:r>
            <a:r>
              <a:rPr lang="en-US" sz="2200" dirty="0">
                <a:solidFill>
                  <a:srgbClr val="0000FF"/>
                </a:solidFill>
                <a:latin typeface="Times New Roman"/>
                <a:cs typeface="Times New Roman"/>
              </a:rPr>
              <a:t>administrator on the hall helped </a:t>
            </a:r>
            <a:r>
              <a:rPr lang="en-US" sz="2200" dirty="0">
                <a:solidFill>
                  <a:schemeClr val="tx1"/>
                </a:solidFill>
                <a:latin typeface="Times New Roman"/>
                <a:cs typeface="Times New Roman"/>
              </a:rPr>
              <a:t>a lot. I just think this improves their relationships with the administrators and the students were aware of the </a:t>
            </a:r>
            <a:r>
              <a:rPr lang="en-US" sz="2200" dirty="0">
                <a:solidFill>
                  <a:srgbClr val="0000FF"/>
                </a:solidFill>
                <a:latin typeface="Times New Roman"/>
                <a:cs typeface="Times New Roman"/>
              </a:rPr>
              <a:t>administrator’s presence</a:t>
            </a:r>
            <a:r>
              <a:rPr lang="en-US" sz="2200" dirty="0">
                <a:solidFill>
                  <a:schemeClr val="tx1"/>
                </a:solidFill>
                <a:latin typeface="Times New Roman"/>
                <a:cs typeface="Times New Roman"/>
              </a:rPr>
              <a:t> and behavior improved.  </a:t>
            </a:r>
          </a:p>
          <a:p>
            <a:pPr marL="203200" indent="0">
              <a:buNone/>
            </a:pPr>
            <a:endParaRPr lang="en-US" dirty="0">
              <a:solidFill>
                <a:schemeClr val="tx1"/>
              </a:solidFill>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53</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1136876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430715"/>
            <a:ext cx="7406640" cy="696120"/>
          </a:xfrm>
        </p:spPr>
        <p:txBody>
          <a:bodyPr/>
          <a:lstStyle/>
          <a:p>
            <a:pPr algn="ctr"/>
            <a:r>
              <a:rPr lang="en-US" dirty="0" smtClean="0">
                <a:solidFill>
                  <a:srgbClr val="000000"/>
                </a:solidFill>
                <a:latin typeface="Times New Roman" panose="02020603050405020304" pitchFamily="18" charset="0"/>
                <a:cs typeface="Times New Roman" panose="02020603050405020304" pitchFamily="18" charset="0"/>
              </a:rPr>
              <a:t>Developing Mentoring Programs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457200" y="1172874"/>
            <a:ext cx="8229600" cy="5284871"/>
          </a:xfrm>
        </p:spPr>
        <p:txBody>
          <a:bodyPr>
            <a:normAutofit/>
          </a:bodyPr>
          <a:lstStyle/>
          <a:p>
            <a:pPr marL="34290" indent="0">
              <a:buNone/>
            </a:pPr>
            <a:r>
              <a:rPr lang="en-US" i="1" dirty="0" smtClean="0">
                <a:solidFill>
                  <a:srgbClr val="000000"/>
                </a:solidFill>
                <a:latin typeface="Times New Roman"/>
                <a:cs typeface="Times New Roman"/>
              </a:rPr>
              <a:t>Teachers expressed the importance of acclimation and mentoring and building positive relationships.  A USDE (2008) study  revealed that mentoring was a popular concept for increasing personalization.</a:t>
            </a:r>
            <a:endParaRPr lang="en-US" b="1" i="1" dirty="0" smtClean="0">
              <a:solidFill>
                <a:srgbClr val="000000"/>
              </a:solidFill>
              <a:latin typeface="Times New Roman"/>
              <a:cs typeface="Times New Roman"/>
            </a:endParaRPr>
          </a:p>
          <a:p>
            <a:pPr marL="34290" indent="0">
              <a:buNone/>
            </a:pPr>
            <a:endParaRPr lang="en-US" b="1" dirty="0" smtClean="0">
              <a:solidFill>
                <a:schemeClr val="tx1"/>
              </a:solidFill>
              <a:latin typeface="Times New Roman"/>
              <a:cs typeface="Times New Roman"/>
            </a:endParaRPr>
          </a:p>
          <a:p>
            <a:pPr marL="34290" indent="0">
              <a:buNone/>
            </a:pPr>
            <a:r>
              <a:rPr lang="de-DE" b="1" dirty="0" smtClean="0">
                <a:solidFill>
                  <a:schemeClr val="tx1"/>
                </a:solidFill>
                <a:latin typeface="Times New Roman"/>
                <a:cs typeface="Times New Roman"/>
              </a:rPr>
              <a:t>Teacher B2-10</a:t>
            </a:r>
            <a:r>
              <a:rPr lang="en-US" b="1" dirty="0" smtClean="0">
                <a:solidFill>
                  <a:schemeClr val="tx1"/>
                </a:solidFill>
                <a:latin typeface="Times New Roman"/>
                <a:cs typeface="Times New Roman"/>
              </a:rPr>
              <a:t> </a:t>
            </a:r>
            <a:r>
              <a:rPr lang="en-US" b="1" dirty="0">
                <a:solidFill>
                  <a:schemeClr val="tx1"/>
                </a:solidFill>
                <a:latin typeface="Times New Roman"/>
                <a:cs typeface="Times New Roman"/>
              </a:rPr>
              <a:t>expressed:</a:t>
            </a:r>
          </a:p>
          <a:p>
            <a:r>
              <a:rPr lang="en-US" dirty="0">
                <a:solidFill>
                  <a:schemeClr val="tx1"/>
                </a:solidFill>
                <a:latin typeface="Times New Roman"/>
                <a:cs typeface="Times New Roman"/>
              </a:rPr>
              <a:t> In our situation here it’s </a:t>
            </a:r>
            <a:r>
              <a:rPr lang="en-US" dirty="0">
                <a:solidFill>
                  <a:srgbClr val="0000FF"/>
                </a:solidFill>
                <a:latin typeface="Times New Roman"/>
                <a:cs typeface="Times New Roman"/>
              </a:rPr>
              <a:t>the help of community involvement </a:t>
            </a:r>
            <a:r>
              <a:rPr lang="en-US" dirty="0">
                <a:solidFill>
                  <a:schemeClr val="tx1"/>
                </a:solidFill>
                <a:latin typeface="Times New Roman"/>
                <a:cs typeface="Times New Roman"/>
              </a:rPr>
              <a:t>too.  We mentor through orientation camp, videos from the Freshman Focus modules on </a:t>
            </a:r>
            <a:r>
              <a:rPr lang="en-US" dirty="0" smtClean="0">
                <a:solidFill>
                  <a:schemeClr val="tx1"/>
                </a:solidFill>
                <a:latin typeface="Times New Roman"/>
                <a:cs typeface="Times New Roman"/>
              </a:rPr>
              <a:t>building positive character traits. </a:t>
            </a:r>
            <a:r>
              <a:rPr lang="en-US" dirty="0">
                <a:solidFill>
                  <a:schemeClr val="tx1"/>
                </a:solidFill>
                <a:latin typeface="Times New Roman"/>
                <a:cs typeface="Times New Roman"/>
              </a:rPr>
              <a:t> We use the senior leaders to model good behavior.  Another thing is through the mentoring our freshman students are </a:t>
            </a:r>
            <a:r>
              <a:rPr lang="en-US" dirty="0">
                <a:solidFill>
                  <a:srgbClr val="0000FF"/>
                </a:solidFill>
                <a:latin typeface="Times New Roman"/>
                <a:cs typeface="Times New Roman"/>
              </a:rPr>
              <a:t>building these great relationships.  </a:t>
            </a:r>
            <a:endParaRPr lang="en-US" dirty="0" smtClean="0">
              <a:solidFill>
                <a:srgbClr val="0000FF"/>
              </a:solidFill>
              <a:latin typeface="Times New Roman"/>
              <a:cs typeface="Times New Roman"/>
            </a:endParaRPr>
          </a:p>
          <a:p>
            <a:r>
              <a:rPr lang="en-US" dirty="0" smtClean="0">
                <a:solidFill>
                  <a:srgbClr val="0000FF"/>
                </a:solidFill>
                <a:latin typeface="Times New Roman"/>
                <a:cs typeface="Times New Roman"/>
              </a:rPr>
              <a:t> </a:t>
            </a:r>
          </a:p>
          <a:p>
            <a:pPr marL="34290" indent="0">
              <a:buNone/>
            </a:pPr>
            <a:r>
              <a:rPr lang="de-DE" b="1" dirty="0" smtClean="0">
                <a:solidFill>
                  <a:schemeClr val="tx1"/>
                </a:solidFill>
                <a:latin typeface="Times New Roman"/>
                <a:cs typeface="Times New Roman"/>
              </a:rPr>
              <a:t>Teacher D7-21</a:t>
            </a:r>
            <a:r>
              <a:rPr lang="en-US" b="1" dirty="0" smtClean="0">
                <a:solidFill>
                  <a:schemeClr val="tx1"/>
                </a:solidFill>
                <a:latin typeface="Times New Roman"/>
                <a:cs typeface="Times New Roman"/>
              </a:rPr>
              <a:t> </a:t>
            </a:r>
            <a:r>
              <a:rPr lang="en-US" b="1" dirty="0">
                <a:solidFill>
                  <a:schemeClr val="tx1"/>
                </a:solidFill>
                <a:latin typeface="Times New Roman"/>
                <a:cs typeface="Times New Roman"/>
              </a:rPr>
              <a:t>explained:</a:t>
            </a:r>
          </a:p>
          <a:p>
            <a:r>
              <a:rPr lang="en-US" dirty="0">
                <a:solidFill>
                  <a:schemeClr val="tx1"/>
                </a:solidFill>
                <a:latin typeface="Times New Roman"/>
                <a:cs typeface="Times New Roman"/>
              </a:rPr>
              <a:t>Like I said, </a:t>
            </a:r>
            <a:r>
              <a:rPr lang="en-US" dirty="0">
                <a:solidFill>
                  <a:srgbClr val="0000FF"/>
                </a:solidFill>
                <a:latin typeface="Times New Roman"/>
                <a:cs typeface="Times New Roman"/>
              </a:rPr>
              <a:t>the mentor-mentee relationship is key for us</a:t>
            </a:r>
            <a:r>
              <a:rPr lang="en-US" dirty="0">
                <a:solidFill>
                  <a:schemeClr val="tx1"/>
                </a:solidFill>
                <a:latin typeface="Times New Roman"/>
                <a:cs typeface="Times New Roman"/>
              </a:rPr>
              <a:t>. </a:t>
            </a:r>
            <a:r>
              <a:rPr lang="en-US" dirty="0" smtClean="0">
                <a:solidFill>
                  <a:schemeClr val="tx1"/>
                </a:solidFill>
                <a:latin typeface="Times New Roman"/>
                <a:cs typeface="Times New Roman"/>
              </a:rPr>
              <a:t>They </a:t>
            </a:r>
            <a:r>
              <a:rPr lang="en-US" dirty="0">
                <a:solidFill>
                  <a:srgbClr val="0000FF"/>
                </a:solidFill>
                <a:latin typeface="Times New Roman"/>
                <a:cs typeface="Times New Roman"/>
              </a:rPr>
              <a:t>listen to their peers </a:t>
            </a:r>
            <a:r>
              <a:rPr lang="en-US" dirty="0">
                <a:solidFill>
                  <a:schemeClr val="tx1"/>
                </a:solidFill>
                <a:latin typeface="Times New Roman"/>
                <a:cs typeface="Times New Roman"/>
              </a:rPr>
              <a:t>when it comes to understanding how high school works.  They just </a:t>
            </a:r>
            <a:r>
              <a:rPr lang="en-US" dirty="0">
                <a:solidFill>
                  <a:srgbClr val="0000FF"/>
                </a:solidFill>
                <a:latin typeface="Times New Roman"/>
                <a:cs typeface="Times New Roman"/>
              </a:rPr>
              <a:t>seem to receive the information better. </a:t>
            </a:r>
          </a:p>
          <a:p>
            <a:endParaRPr lang="en-US"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54</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440290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8597" y="182223"/>
            <a:ext cx="8229600" cy="829101"/>
          </a:xfrm>
        </p:spPr>
        <p:txBody>
          <a:bodyPr>
            <a:normAutofit/>
          </a:bodyPr>
          <a:lstStyle/>
          <a:p>
            <a:pPr algn="ctr"/>
            <a:r>
              <a:rPr lang="en-US" dirty="0" smtClean="0">
                <a:solidFill>
                  <a:srgbClr val="000000"/>
                </a:solidFill>
                <a:latin typeface="Times New Roman" panose="02020603050405020304" pitchFamily="18" charset="0"/>
                <a:cs typeface="Times New Roman" panose="02020603050405020304" pitchFamily="18" charset="0"/>
              </a:rPr>
              <a:t>Communicating Effective Supervision</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163773" y="968990"/>
            <a:ext cx="8775512" cy="5889009"/>
          </a:xfrm>
        </p:spPr>
        <p:txBody>
          <a:bodyPr>
            <a:normAutofit/>
          </a:bodyPr>
          <a:lstStyle/>
          <a:p>
            <a:pPr marL="203200" indent="0">
              <a:buNone/>
            </a:pPr>
            <a:endParaRPr lang="en-US" sz="2000" b="1" dirty="0"/>
          </a:p>
          <a:p>
            <a:endParaRPr lang="en-US" dirty="0"/>
          </a:p>
        </p:txBody>
      </p:sp>
      <p:sp>
        <p:nvSpPr>
          <p:cNvPr id="3" name="Rectangle 2"/>
          <p:cNvSpPr/>
          <p:nvPr/>
        </p:nvSpPr>
        <p:spPr>
          <a:xfrm>
            <a:off x="621699" y="899990"/>
            <a:ext cx="8039711" cy="5755421"/>
          </a:xfrm>
          <a:prstGeom prst="rect">
            <a:avLst/>
          </a:prstGeom>
        </p:spPr>
        <p:txBody>
          <a:bodyPr wrap="square">
            <a:spAutoFit/>
          </a:bodyPr>
          <a:lstStyle/>
          <a:p>
            <a:r>
              <a:rPr lang="en-US" sz="2000" i="1" dirty="0">
                <a:latin typeface="Times New Roman"/>
                <a:cs typeface="Times New Roman"/>
              </a:rPr>
              <a:t>Teachers shared </a:t>
            </a:r>
            <a:r>
              <a:rPr lang="en-US" sz="2000" i="1" dirty="0" smtClean="0">
                <a:latin typeface="Times New Roman"/>
                <a:cs typeface="Times New Roman"/>
              </a:rPr>
              <a:t>that structure was the key.  This aligns with Black’s (2004) study that high schools have a process for examining key indicators (flags) during the first 30 days in relation to course performance, behavior and attendance.   </a:t>
            </a:r>
          </a:p>
          <a:p>
            <a:endParaRPr lang="en-US" sz="2000" dirty="0">
              <a:latin typeface="Times New Roman"/>
              <a:cs typeface="Times New Roman"/>
            </a:endParaRPr>
          </a:p>
          <a:p>
            <a:r>
              <a:rPr lang="de-DE" sz="2000" b="1" dirty="0" smtClean="0">
                <a:latin typeface="Times New Roman"/>
                <a:cs typeface="Times New Roman"/>
              </a:rPr>
              <a:t>Teacher B2-10</a:t>
            </a:r>
            <a:r>
              <a:rPr lang="en-US" sz="2000" b="1" dirty="0" smtClean="0">
                <a:latin typeface="Times New Roman"/>
                <a:cs typeface="Times New Roman"/>
              </a:rPr>
              <a:t> </a:t>
            </a:r>
            <a:r>
              <a:rPr lang="en-US" sz="2000" b="1" dirty="0">
                <a:latin typeface="Times New Roman"/>
                <a:cs typeface="Times New Roman"/>
              </a:rPr>
              <a:t>replied: Change out</a:t>
            </a:r>
          </a:p>
          <a:p>
            <a:r>
              <a:rPr lang="en-US" sz="2000" dirty="0">
                <a:latin typeface="Times New Roman"/>
                <a:cs typeface="Times New Roman"/>
              </a:rPr>
              <a:t>We have a PBIS here at our school.  If our students are doing well in their classes and they don’t have discipline referrals they can go out to Power Block.  The </a:t>
            </a:r>
            <a:r>
              <a:rPr lang="en-US" sz="2000" dirty="0">
                <a:solidFill>
                  <a:srgbClr val="0000FF"/>
                </a:solidFill>
                <a:latin typeface="Times New Roman"/>
                <a:cs typeface="Times New Roman"/>
              </a:rPr>
              <a:t>incentive to good behavior </a:t>
            </a:r>
            <a:r>
              <a:rPr lang="en-US" sz="2000" dirty="0">
                <a:latin typeface="Times New Roman"/>
                <a:cs typeface="Times New Roman"/>
              </a:rPr>
              <a:t>is that they can go to the gym, media center, or any of the designated locations during Power Block.  </a:t>
            </a:r>
          </a:p>
          <a:p>
            <a:endParaRPr lang="en-US" sz="2000" b="1" dirty="0">
              <a:latin typeface="Times New Roman"/>
              <a:cs typeface="Times New Roman"/>
            </a:endParaRPr>
          </a:p>
          <a:p>
            <a:r>
              <a:rPr lang="de-DE" sz="2000" b="1" dirty="0" smtClean="0">
                <a:latin typeface="Times New Roman"/>
                <a:cs typeface="Times New Roman"/>
              </a:rPr>
              <a:t>Teacher C4-14</a:t>
            </a:r>
            <a:r>
              <a:rPr lang="en-US" sz="2000" b="1" dirty="0" smtClean="0">
                <a:latin typeface="Times New Roman"/>
                <a:cs typeface="Times New Roman"/>
              </a:rPr>
              <a:t> </a:t>
            </a:r>
            <a:r>
              <a:rPr lang="en-US" sz="2000" b="1" dirty="0">
                <a:latin typeface="Times New Roman"/>
                <a:cs typeface="Times New Roman"/>
              </a:rPr>
              <a:t>shared:</a:t>
            </a:r>
          </a:p>
          <a:p>
            <a:r>
              <a:rPr lang="en-US" sz="2000" dirty="0">
                <a:latin typeface="Times New Roman"/>
                <a:cs typeface="Times New Roman"/>
              </a:rPr>
              <a:t>It’s all about </a:t>
            </a:r>
            <a:r>
              <a:rPr lang="en-US" sz="2000" dirty="0">
                <a:solidFill>
                  <a:srgbClr val="0000FF"/>
                </a:solidFill>
                <a:latin typeface="Times New Roman"/>
                <a:cs typeface="Times New Roman"/>
              </a:rPr>
              <a:t>redirecting negative behavior </a:t>
            </a:r>
            <a:r>
              <a:rPr lang="en-US" sz="2000" dirty="0">
                <a:latin typeface="Times New Roman"/>
                <a:cs typeface="Times New Roman"/>
              </a:rPr>
              <a:t>so we have the </a:t>
            </a:r>
            <a:r>
              <a:rPr lang="en-US" sz="2000" dirty="0">
                <a:solidFill>
                  <a:srgbClr val="0000FF"/>
                </a:solidFill>
                <a:latin typeface="Times New Roman"/>
                <a:cs typeface="Times New Roman"/>
              </a:rPr>
              <a:t>Time Out Sheet.</a:t>
            </a:r>
            <a:r>
              <a:rPr lang="en-US" sz="2000" dirty="0">
                <a:latin typeface="Times New Roman"/>
                <a:cs typeface="Times New Roman"/>
              </a:rPr>
              <a:t>  At the beginning of the school year our students sign a contract that says they understand that the Time Out Sheet is a means of giving them an </a:t>
            </a:r>
            <a:r>
              <a:rPr lang="en-US" sz="2000" dirty="0">
                <a:solidFill>
                  <a:srgbClr val="0000FF"/>
                </a:solidFill>
                <a:latin typeface="Times New Roman"/>
                <a:cs typeface="Times New Roman"/>
              </a:rPr>
              <a:t>opportunity to correct their behavior</a:t>
            </a:r>
            <a:r>
              <a:rPr lang="en-US" sz="2000" dirty="0" smtClean="0">
                <a:latin typeface="Times New Roman"/>
                <a:cs typeface="Times New Roman"/>
              </a:rPr>
              <a:t>.</a:t>
            </a:r>
            <a:r>
              <a:rPr lang="en-US" sz="2000" dirty="0">
                <a:latin typeface="Times New Roman"/>
                <a:cs typeface="Times New Roman"/>
              </a:rPr>
              <a:t> With the Time-Out Sheet I can go an entire semester without writing an office referral. </a:t>
            </a:r>
            <a:r>
              <a:rPr lang="en-US" dirty="0"/>
              <a:t> </a:t>
            </a:r>
          </a:p>
          <a:p>
            <a:endParaRPr lang="en-US" dirty="0"/>
          </a:p>
          <a:p>
            <a:endParaRPr lang="en-US" dirty="0"/>
          </a:p>
        </p:txBody>
      </p:sp>
      <p:sp>
        <p:nvSpPr>
          <p:cNvPr id="6" name="Slide Number Placeholder 5"/>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55</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6739661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50" y="518615"/>
            <a:ext cx="7406640" cy="627797"/>
          </a:xfrm>
        </p:spPr>
        <p:txBody>
          <a:bodyPr>
            <a:noAutofit/>
          </a:bodyPr>
          <a:lstStyle/>
          <a:p>
            <a:pPr algn="ctr"/>
            <a:r>
              <a:rPr lang="en-US" dirty="0" smtClean="0">
                <a:solidFill>
                  <a:srgbClr val="000000"/>
                </a:solidFill>
                <a:latin typeface="Times New Roman" panose="02020603050405020304" pitchFamily="18" charset="0"/>
                <a:cs typeface="Times New Roman" panose="02020603050405020304" pitchFamily="18" charset="0"/>
              </a:rPr>
              <a:t>Fostering Collaboration</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3" name="Text Placeholder 2"/>
          <p:cNvSpPr>
            <a:spLocks noGrp="1"/>
          </p:cNvSpPr>
          <p:nvPr>
            <p:ph idx="1"/>
          </p:nvPr>
        </p:nvSpPr>
        <p:spPr>
          <a:xfrm>
            <a:off x="457200" y="1282890"/>
            <a:ext cx="8416344" cy="5427003"/>
          </a:xfrm>
        </p:spPr>
        <p:txBody>
          <a:bodyPr>
            <a:normAutofit fontScale="85000" lnSpcReduction="10000"/>
          </a:bodyPr>
          <a:lstStyle/>
          <a:p>
            <a:pPr marL="34290" indent="0">
              <a:buNone/>
            </a:pPr>
            <a:r>
              <a:rPr lang="en-US" sz="2600" i="1" dirty="0" smtClean="0">
                <a:solidFill>
                  <a:schemeClr val="tx1"/>
                </a:solidFill>
                <a:latin typeface="Times New Roman"/>
                <a:cs typeface="Times New Roman"/>
              </a:rPr>
              <a:t>While administrators focused on orientation camp as a early strategy teachers felt orientation camp and the entire first semester was critical to grade nine student success. </a:t>
            </a:r>
            <a:r>
              <a:rPr lang="en-US" sz="2600" dirty="0" smtClean="0">
                <a:solidFill>
                  <a:schemeClr val="tx1"/>
                </a:solidFill>
                <a:latin typeface="Times New Roman"/>
                <a:cs typeface="Times New Roman"/>
              </a:rPr>
              <a:t>Transition </a:t>
            </a:r>
            <a:r>
              <a:rPr lang="en-US" sz="2600" i="1" dirty="0" smtClean="0">
                <a:solidFill>
                  <a:schemeClr val="tx1"/>
                </a:solidFill>
                <a:latin typeface="Times New Roman"/>
                <a:cs typeface="Times New Roman"/>
              </a:rPr>
              <a:t>strategies should </a:t>
            </a:r>
            <a:r>
              <a:rPr lang="en-US" sz="2600" i="1" dirty="0">
                <a:solidFill>
                  <a:schemeClr val="tx1"/>
                </a:solidFill>
                <a:latin typeface="Times New Roman"/>
                <a:cs typeface="Times New Roman"/>
              </a:rPr>
              <a:t>continue throughout most of the ninth grade year (Morgan &amp; Hertzog, </a:t>
            </a:r>
            <a:r>
              <a:rPr lang="en-US" sz="2600" i="1" dirty="0" smtClean="0">
                <a:solidFill>
                  <a:schemeClr val="tx1"/>
                </a:solidFill>
                <a:latin typeface="Times New Roman"/>
                <a:cs typeface="Times New Roman"/>
              </a:rPr>
              <a:t>1999)</a:t>
            </a:r>
            <a:r>
              <a:rPr lang="en-US" sz="2600" i="1" dirty="0">
                <a:solidFill>
                  <a:schemeClr val="tx1"/>
                </a:solidFill>
                <a:latin typeface="Times New Roman"/>
                <a:cs typeface="Times New Roman"/>
              </a:rPr>
              <a:t>. </a:t>
            </a:r>
            <a:endParaRPr lang="en-US" sz="2600" i="1" dirty="0" smtClean="0">
              <a:solidFill>
                <a:schemeClr val="tx1"/>
              </a:solidFill>
              <a:latin typeface="Times New Roman"/>
              <a:cs typeface="Times New Roman"/>
            </a:endParaRPr>
          </a:p>
          <a:p>
            <a:endParaRPr lang="en-US" sz="2800" dirty="0" smtClean="0">
              <a:solidFill>
                <a:schemeClr val="tx1"/>
              </a:solidFill>
              <a:latin typeface="Times New Roman"/>
              <a:cs typeface="Times New Roman"/>
            </a:endParaRPr>
          </a:p>
          <a:p>
            <a:pPr marL="34290" indent="0">
              <a:buNone/>
            </a:pPr>
            <a:r>
              <a:rPr lang="de-DE" sz="2800" b="1" dirty="0" smtClean="0">
                <a:solidFill>
                  <a:schemeClr val="tx1"/>
                </a:solidFill>
                <a:latin typeface="Times New Roman"/>
                <a:cs typeface="Times New Roman"/>
              </a:rPr>
              <a:t>Teacher C5-16</a:t>
            </a:r>
            <a:r>
              <a:rPr lang="en-US" sz="2800" b="1" dirty="0" smtClean="0">
                <a:solidFill>
                  <a:schemeClr val="tx1"/>
                </a:solidFill>
                <a:latin typeface="Times New Roman"/>
                <a:cs typeface="Times New Roman"/>
              </a:rPr>
              <a:t> </a:t>
            </a:r>
            <a:r>
              <a:rPr lang="en-US" sz="2800" b="1" dirty="0">
                <a:solidFill>
                  <a:schemeClr val="tx1"/>
                </a:solidFill>
                <a:latin typeface="Times New Roman"/>
                <a:cs typeface="Times New Roman"/>
              </a:rPr>
              <a:t>shared:</a:t>
            </a:r>
          </a:p>
          <a:p>
            <a:r>
              <a:rPr lang="en-US" sz="2800" dirty="0">
                <a:solidFill>
                  <a:schemeClr val="tx1"/>
                </a:solidFill>
                <a:latin typeface="Times New Roman"/>
                <a:cs typeface="Times New Roman"/>
              </a:rPr>
              <a:t>Usually, </a:t>
            </a:r>
            <a:r>
              <a:rPr lang="en-US" sz="2800" dirty="0">
                <a:solidFill>
                  <a:srgbClr val="0000FF"/>
                </a:solidFill>
                <a:latin typeface="Times New Roman"/>
                <a:cs typeface="Times New Roman"/>
              </a:rPr>
              <a:t>during summer camp </a:t>
            </a:r>
            <a:r>
              <a:rPr lang="en-US" sz="2800" dirty="0">
                <a:solidFill>
                  <a:schemeClr val="tx1"/>
                </a:solidFill>
                <a:latin typeface="Times New Roman"/>
                <a:cs typeface="Times New Roman"/>
              </a:rPr>
              <a:t>but definitely by the first six or nine weeks the kids have well-adjusted and have matured some. </a:t>
            </a:r>
            <a:endParaRPr lang="en-US" sz="2800" dirty="0" smtClean="0">
              <a:solidFill>
                <a:schemeClr val="tx1"/>
              </a:solidFill>
              <a:latin typeface="Times New Roman"/>
              <a:cs typeface="Times New Roman"/>
            </a:endParaRPr>
          </a:p>
          <a:p>
            <a:endParaRPr lang="en-US" sz="2800" dirty="0" smtClean="0">
              <a:solidFill>
                <a:schemeClr val="tx1"/>
              </a:solidFill>
              <a:latin typeface="Times New Roman"/>
              <a:cs typeface="Times New Roman"/>
            </a:endParaRPr>
          </a:p>
          <a:p>
            <a:pPr marL="34290" indent="0">
              <a:buNone/>
            </a:pPr>
            <a:r>
              <a:rPr lang="de-DE" sz="2800" b="1" dirty="0" smtClean="0">
                <a:solidFill>
                  <a:schemeClr val="tx1"/>
                </a:solidFill>
                <a:latin typeface="Times New Roman"/>
                <a:cs typeface="Times New Roman"/>
              </a:rPr>
              <a:t>Teacher C5-17</a:t>
            </a:r>
            <a:r>
              <a:rPr lang="en-US" sz="2800" b="1" dirty="0" smtClean="0">
                <a:solidFill>
                  <a:schemeClr val="tx1"/>
                </a:solidFill>
                <a:latin typeface="Times New Roman"/>
                <a:cs typeface="Times New Roman"/>
              </a:rPr>
              <a:t> </a:t>
            </a:r>
            <a:r>
              <a:rPr lang="en-US" sz="2800" b="1" dirty="0">
                <a:solidFill>
                  <a:schemeClr val="tx1"/>
                </a:solidFill>
                <a:latin typeface="Times New Roman"/>
                <a:cs typeface="Times New Roman"/>
              </a:rPr>
              <a:t>expressed:</a:t>
            </a:r>
          </a:p>
          <a:p>
            <a:r>
              <a:rPr lang="en-US" sz="2800" dirty="0">
                <a:solidFill>
                  <a:schemeClr val="tx1"/>
                </a:solidFill>
                <a:latin typeface="Times New Roman"/>
                <a:cs typeface="Times New Roman"/>
              </a:rPr>
              <a:t>I think what influences our freshman students the most is when they hear about Power Lunch at the </a:t>
            </a:r>
            <a:r>
              <a:rPr lang="en-US" sz="2800" dirty="0">
                <a:solidFill>
                  <a:srgbClr val="0000FF"/>
                </a:solidFill>
                <a:latin typeface="Times New Roman"/>
                <a:cs typeface="Times New Roman"/>
              </a:rPr>
              <a:t>orientation camp</a:t>
            </a:r>
            <a:r>
              <a:rPr lang="en-US" sz="2800" dirty="0">
                <a:solidFill>
                  <a:schemeClr val="tx1"/>
                </a:solidFill>
                <a:latin typeface="Times New Roman"/>
                <a:cs typeface="Times New Roman"/>
              </a:rPr>
              <a:t>.  Students understand that if they do not meet the standard they are not eligible to go out during Power and socialize. It’s up to them. </a:t>
            </a:r>
            <a:r>
              <a:rPr lang="en-US" sz="2800" dirty="0">
                <a:latin typeface="Times New Roman"/>
                <a:cs typeface="Times New Roman"/>
              </a:rPr>
              <a:t> </a:t>
            </a:r>
          </a:p>
          <a:p>
            <a:endParaRPr lang="en-US" sz="2800"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56</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9980153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3134" y="1824626"/>
            <a:ext cx="7099180" cy="3363038"/>
          </a:xfrm>
        </p:spPr>
        <p:txBody>
          <a:bodyPr>
            <a:normAutofit/>
          </a:bodyPr>
          <a:lstStyle/>
          <a:p>
            <a:pPr marL="34290" indent="0">
              <a:buNone/>
            </a:pPr>
            <a:r>
              <a:rPr lang="en-US" sz="2800" dirty="0" smtClean="0">
                <a:solidFill>
                  <a:srgbClr val="000000"/>
                </a:solidFill>
                <a:latin typeface="Times New Roman"/>
                <a:cs typeface="Times New Roman"/>
              </a:rPr>
              <a:t>Fostering Parental </a:t>
            </a:r>
            <a:r>
              <a:rPr lang="en-US" sz="2800" dirty="0">
                <a:solidFill>
                  <a:srgbClr val="000000"/>
                </a:solidFill>
                <a:latin typeface="Times New Roman"/>
                <a:cs typeface="Times New Roman"/>
              </a:rPr>
              <a:t>Involvement</a:t>
            </a:r>
          </a:p>
          <a:p>
            <a:pPr marL="34290" indent="0">
              <a:buNone/>
            </a:pPr>
            <a:r>
              <a:rPr lang="en-US" sz="2800" dirty="0" smtClean="0">
                <a:solidFill>
                  <a:srgbClr val="000000"/>
                </a:solidFill>
                <a:latin typeface="Times New Roman"/>
                <a:cs typeface="Times New Roman"/>
              </a:rPr>
              <a:t>Developing Mentoring Programs</a:t>
            </a:r>
          </a:p>
          <a:p>
            <a:pPr marL="34290" indent="0">
              <a:buNone/>
            </a:pPr>
            <a:r>
              <a:rPr lang="en-US" sz="2800" dirty="0" smtClean="0">
                <a:solidFill>
                  <a:srgbClr val="000000"/>
                </a:solidFill>
                <a:latin typeface="Times New Roman"/>
                <a:cs typeface="Times New Roman"/>
              </a:rPr>
              <a:t>Building Character</a:t>
            </a:r>
            <a:endParaRPr lang="en-US" sz="2800" dirty="0">
              <a:solidFill>
                <a:srgbClr val="000000"/>
              </a:solidFill>
              <a:latin typeface="Times New Roman"/>
              <a:cs typeface="Times New Roman"/>
            </a:endParaRPr>
          </a:p>
          <a:p>
            <a:pPr marL="34290" indent="0">
              <a:buNone/>
            </a:pPr>
            <a:r>
              <a:rPr lang="en-US" sz="2800" dirty="0" smtClean="0">
                <a:solidFill>
                  <a:srgbClr val="000000"/>
                </a:solidFill>
                <a:latin typeface="Times New Roman"/>
                <a:cs typeface="Times New Roman"/>
              </a:rPr>
              <a:t>Creating Small </a:t>
            </a:r>
            <a:r>
              <a:rPr lang="en-US" sz="2800" dirty="0">
                <a:solidFill>
                  <a:srgbClr val="000000"/>
                </a:solidFill>
                <a:latin typeface="Times New Roman"/>
                <a:cs typeface="Times New Roman"/>
              </a:rPr>
              <a:t>Learning Communities</a:t>
            </a:r>
          </a:p>
          <a:p>
            <a:pPr marL="34290" indent="0">
              <a:buNone/>
            </a:pPr>
            <a:r>
              <a:rPr lang="en-US" sz="2800" dirty="0" smtClean="0">
                <a:solidFill>
                  <a:srgbClr val="000000"/>
                </a:solidFill>
                <a:latin typeface="Times New Roman"/>
                <a:cs typeface="Times New Roman"/>
              </a:rPr>
              <a:t>Communicating Effective Supervision</a:t>
            </a:r>
            <a:endParaRPr lang="en-US" sz="2800" dirty="0">
              <a:solidFill>
                <a:srgbClr val="000000"/>
              </a:solidFill>
              <a:latin typeface="Times New Roman"/>
              <a:cs typeface="Times New Roman"/>
            </a:endParaRPr>
          </a:p>
          <a:p>
            <a:pPr marL="34290" indent="0" algn="ctr">
              <a:buNone/>
            </a:pPr>
            <a:endParaRPr lang="en-US" b="1" dirty="0">
              <a:solidFill>
                <a:srgbClr val="FF0000"/>
              </a:solidFill>
              <a:latin typeface="Times New Roman"/>
              <a:cs typeface="Times New Roman"/>
            </a:endParaRPr>
          </a:p>
        </p:txBody>
      </p:sp>
      <p:sp>
        <p:nvSpPr>
          <p:cNvPr id="2" name="TextBox 1"/>
          <p:cNvSpPr txBox="1"/>
          <p:nvPr/>
        </p:nvSpPr>
        <p:spPr>
          <a:xfrm>
            <a:off x="276115" y="572432"/>
            <a:ext cx="8062549" cy="1077218"/>
          </a:xfrm>
          <a:prstGeom prst="rect">
            <a:avLst/>
          </a:prstGeom>
          <a:noFill/>
        </p:spPr>
        <p:txBody>
          <a:bodyPr wrap="square" rtlCol="0">
            <a:spAutoFit/>
          </a:bodyPr>
          <a:lstStyle/>
          <a:p>
            <a:pPr marL="34290" algn="ctr"/>
            <a:r>
              <a:rPr lang="en-US" sz="3200" dirty="0">
                <a:latin typeface="Times New Roman"/>
                <a:cs typeface="Times New Roman"/>
              </a:rPr>
              <a:t>Teachers’ </a:t>
            </a:r>
            <a:r>
              <a:rPr lang="en-US" sz="3200" dirty="0" smtClean="0">
                <a:latin typeface="Times New Roman"/>
                <a:cs typeface="Times New Roman"/>
              </a:rPr>
              <a:t>Recurring Themes </a:t>
            </a:r>
          </a:p>
          <a:p>
            <a:pPr marL="34290" algn="ctr"/>
            <a:r>
              <a:rPr lang="en-US" sz="3200" dirty="0" smtClean="0">
                <a:solidFill>
                  <a:srgbClr val="0000FF"/>
                </a:solidFill>
                <a:latin typeface="Times New Roman"/>
                <a:cs typeface="Times New Roman"/>
              </a:rPr>
              <a:t>(</a:t>
            </a:r>
            <a:r>
              <a:rPr lang="en-US" sz="3200" dirty="0">
                <a:solidFill>
                  <a:srgbClr val="0000FF"/>
                </a:solidFill>
                <a:latin typeface="Times New Roman"/>
                <a:cs typeface="Times New Roman"/>
              </a:rPr>
              <a:t>Strategies</a:t>
            </a:r>
            <a:r>
              <a:rPr lang="en-US" sz="3200" dirty="0" smtClean="0">
                <a:solidFill>
                  <a:srgbClr val="0000FF"/>
                </a:solidFill>
                <a:latin typeface="Times New Roman"/>
                <a:cs typeface="Times New Roman"/>
              </a:rPr>
              <a:t>) for </a:t>
            </a:r>
            <a:r>
              <a:rPr lang="en-US" sz="3200" dirty="0">
                <a:solidFill>
                  <a:srgbClr val="0000FF"/>
                </a:solidFill>
                <a:latin typeface="Times New Roman"/>
                <a:cs typeface="Times New Roman"/>
              </a:rPr>
              <a:t>Student Attendance</a:t>
            </a:r>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57</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598342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8853" y="214662"/>
            <a:ext cx="7406640" cy="1356360"/>
          </a:xfrm>
        </p:spPr>
        <p:txBody>
          <a:bodyPr/>
          <a:lstStyle/>
          <a:p>
            <a:pPr algn="ctr"/>
            <a:r>
              <a:rPr lang="en-US" dirty="0" smtClean="0">
                <a:solidFill>
                  <a:schemeClr val="tx1"/>
                </a:solidFill>
                <a:latin typeface="Times New Roman"/>
                <a:cs typeface="Times New Roman"/>
              </a:rPr>
              <a:t>Fostering Parental Involvement</a:t>
            </a:r>
            <a:endParaRPr lang="en-US" dirty="0">
              <a:solidFill>
                <a:schemeClr val="tx1"/>
              </a:solidFill>
              <a:latin typeface="Times New Roman"/>
              <a:cs typeface="Times New Roman"/>
            </a:endParaRPr>
          </a:p>
        </p:txBody>
      </p:sp>
      <p:sp>
        <p:nvSpPr>
          <p:cNvPr id="3" name="Content Placeholder 2"/>
          <p:cNvSpPr>
            <a:spLocks noGrp="1"/>
          </p:cNvSpPr>
          <p:nvPr>
            <p:ph idx="1"/>
          </p:nvPr>
        </p:nvSpPr>
        <p:spPr>
          <a:xfrm>
            <a:off x="461250" y="1412308"/>
            <a:ext cx="8316793" cy="4891213"/>
          </a:xfrm>
        </p:spPr>
        <p:txBody>
          <a:bodyPr>
            <a:normAutofit fontScale="92500" lnSpcReduction="10000"/>
          </a:bodyPr>
          <a:lstStyle/>
          <a:p>
            <a:pPr marL="34290" indent="0">
              <a:buNone/>
            </a:pPr>
            <a:r>
              <a:rPr lang="en-US" sz="2200" i="1" dirty="0" smtClean="0">
                <a:solidFill>
                  <a:schemeClr val="tx1"/>
                </a:solidFill>
                <a:latin typeface="Times New Roman"/>
                <a:cs typeface="Times New Roman"/>
              </a:rPr>
              <a:t>Teachers shared that they continued to need the support of grade nine student’s parents.  A study of Muhleberg High (2007) found that an increase between parents, students, and the school increased student achievement. </a:t>
            </a:r>
          </a:p>
          <a:p>
            <a:pPr marL="34290" indent="0">
              <a:buNone/>
            </a:pPr>
            <a:endParaRPr lang="en-US" sz="2200" b="1" dirty="0">
              <a:solidFill>
                <a:schemeClr val="tx1"/>
              </a:solidFill>
              <a:latin typeface="Times New Roman"/>
              <a:cs typeface="Times New Roman"/>
            </a:endParaRPr>
          </a:p>
          <a:p>
            <a:pPr marL="34290" indent="0">
              <a:buNone/>
            </a:pPr>
            <a:r>
              <a:rPr lang="de-DE" sz="2400" b="1" dirty="0" smtClean="0">
                <a:solidFill>
                  <a:schemeClr val="tx1"/>
                </a:solidFill>
                <a:latin typeface="Times New Roman"/>
                <a:cs typeface="Times New Roman"/>
              </a:rPr>
              <a:t>Teacher C4-15</a:t>
            </a:r>
            <a:r>
              <a:rPr lang="en-US" sz="2400" b="1" dirty="0" smtClean="0">
                <a:solidFill>
                  <a:schemeClr val="tx1"/>
                </a:solidFill>
                <a:latin typeface="Times New Roman"/>
                <a:cs typeface="Times New Roman"/>
              </a:rPr>
              <a:t> </a:t>
            </a:r>
            <a:r>
              <a:rPr lang="en-US" sz="2400" b="1" dirty="0">
                <a:solidFill>
                  <a:schemeClr val="tx1"/>
                </a:solidFill>
                <a:latin typeface="Times New Roman"/>
                <a:cs typeface="Times New Roman"/>
              </a:rPr>
              <a:t>responded:</a:t>
            </a:r>
          </a:p>
          <a:p>
            <a:r>
              <a:rPr lang="en-US" sz="2400" dirty="0">
                <a:solidFill>
                  <a:schemeClr val="tx1"/>
                </a:solidFill>
                <a:latin typeface="Times New Roman"/>
                <a:cs typeface="Times New Roman"/>
              </a:rPr>
              <a:t>The teachers in the Freshman Academy probably </a:t>
            </a:r>
            <a:r>
              <a:rPr lang="en-US" sz="2400" dirty="0">
                <a:solidFill>
                  <a:srgbClr val="0000FF"/>
                </a:solidFill>
                <a:latin typeface="Times New Roman"/>
                <a:cs typeface="Times New Roman"/>
              </a:rPr>
              <a:t>call parents more </a:t>
            </a:r>
            <a:r>
              <a:rPr lang="en-US" sz="2400" dirty="0">
                <a:solidFill>
                  <a:schemeClr val="tx1"/>
                </a:solidFill>
                <a:latin typeface="Times New Roman"/>
                <a:cs typeface="Times New Roman"/>
              </a:rPr>
              <a:t>than the other grade levels.  </a:t>
            </a:r>
          </a:p>
          <a:p>
            <a:pPr marL="34290" indent="0">
              <a:buNone/>
            </a:pPr>
            <a:r>
              <a:rPr lang="de-DE" sz="2400" b="1" dirty="0" smtClean="0">
                <a:solidFill>
                  <a:schemeClr val="tx1"/>
                </a:solidFill>
                <a:latin typeface="Times New Roman"/>
                <a:cs typeface="Times New Roman"/>
              </a:rPr>
              <a:t>Teacher D6-18</a:t>
            </a:r>
            <a:r>
              <a:rPr lang="en-US" sz="2400" b="1" dirty="0" smtClean="0">
                <a:solidFill>
                  <a:schemeClr val="tx1"/>
                </a:solidFill>
                <a:latin typeface="Times New Roman"/>
                <a:cs typeface="Times New Roman"/>
              </a:rPr>
              <a:t> </a:t>
            </a:r>
            <a:r>
              <a:rPr lang="en-US" sz="2400" b="1" dirty="0">
                <a:solidFill>
                  <a:schemeClr val="tx1"/>
                </a:solidFill>
                <a:latin typeface="Times New Roman"/>
                <a:cs typeface="Times New Roman"/>
              </a:rPr>
              <a:t>explained:</a:t>
            </a:r>
          </a:p>
          <a:p>
            <a:r>
              <a:rPr lang="en-US" sz="2400" dirty="0">
                <a:solidFill>
                  <a:schemeClr val="tx1"/>
                </a:solidFill>
                <a:latin typeface="Times New Roman"/>
                <a:cs typeface="Times New Roman"/>
              </a:rPr>
              <a:t>I think reaching out to the parents and trying to </a:t>
            </a:r>
            <a:r>
              <a:rPr lang="en-US" sz="2400" dirty="0">
                <a:solidFill>
                  <a:srgbClr val="0000FF"/>
                </a:solidFill>
                <a:latin typeface="Times New Roman"/>
                <a:cs typeface="Times New Roman"/>
              </a:rPr>
              <a:t>get the parents involved</a:t>
            </a:r>
            <a:r>
              <a:rPr lang="en-US" sz="2400" dirty="0">
                <a:solidFill>
                  <a:schemeClr val="tx1"/>
                </a:solidFill>
                <a:latin typeface="Times New Roman"/>
                <a:cs typeface="Times New Roman"/>
              </a:rPr>
              <a:t> in making sure that students are in class has been the best thing for me.  </a:t>
            </a:r>
          </a:p>
          <a:p>
            <a:pPr marL="34290" indent="0">
              <a:buNone/>
            </a:pPr>
            <a:r>
              <a:rPr lang="de-DE" sz="2400" b="1" dirty="0" smtClean="0">
                <a:solidFill>
                  <a:schemeClr val="tx1"/>
                </a:solidFill>
                <a:latin typeface="Times New Roman"/>
                <a:cs typeface="Times New Roman"/>
              </a:rPr>
              <a:t>Teacher D7-20</a:t>
            </a:r>
            <a:r>
              <a:rPr lang="en-US" sz="2400" b="1" dirty="0" smtClean="0">
                <a:solidFill>
                  <a:schemeClr val="tx1"/>
                </a:solidFill>
                <a:latin typeface="Times New Roman"/>
                <a:cs typeface="Times New Roman"/>
              </a:rPr>
              <a:t> </a:t>
            </a:r>
            <a:r>
              <a:rPr lang="en-US" sz="2400" b="1" dirty="0">
                <a:solidFill>
                  <a:schemeClr val="tx1"/>
                </a:solidFill>
                <a:latin typeface="Times New Roman"/>
                <a:cs typeface="Times New Roman"/>
              </a:rPr>
              <a:t>reported:</a:t>
            </a:r>
          </a:p>
          <a:p>
            <a:r>
              <a:rPr lang="en-US" sz="2400" dirty="0">
                <a:solidFill>
                  <a:schemeClr val="tx1"/>
                </a:solidFill>
                <a:latin typeface="Times New Roman"/>
                <a:cs typeface="Times New Roman"/>
              </a:rPr>
              <a:t> </a:t>
            </a:r>
            <a:r>
              <a:rPr lang="en-US" sz="2400" dirty="0" smtClean="0">
                <a:solidFill>
                  <a:schemeClr val="tx1"/>
                </a:solidFill>
                <a:latin typeface="Times New Roman"/>
                <a:cs typeface="Times New Roman"/>
              </a:rPr>
              <a:t>We </a:t>
            </a:r>
            <a:r>
              <a:rPr lang="en-US" sz="2400" dirty="0">
                <a:solidFill>
                  <a:schemeClr val="tx1"/>
                </a:solidFill>
                <a:latin typeface="Times New Roman"/>
                <a:cs typeface="Times New Roman"/>
              </a:rPr>
              <a:t>make </a:t>
            </a:r>
            <a:r>
              <a:rPr lang="en-US" sz="2400" dirty="0">
                <a:solidFill>
                  <a:srgbClr val="0000FF"/>
                </a:solidFill>
                <a:latin typeface="Times New Roman"/>
                <a:cs typeface="Times New Roman"/>
              </a:rPr>
              <a:t>contact with parents</a:t>
            </a:r>
            <a:r>
              <a:rPr lang="en-US" sz="2400" dirty="0">
                <a:solidFill>
                  <a:schemeClr val="tx1"/>
                </a:solidFill>
                <a:latin typeface="Times New Roman"/>
                <a:cs typeface="Times New Roman"/>
              </a:rPr>
              <a:t>; use our mentors, and the student advocate</a:t>
            </a:r>
            <a:r>
              <a:rPr lang="en-US" sz="2200" dirty="0">
                <a:solidFill>
                  <a:schemeClr val="tx1"/>
                </a:solidFill>
                <a:latin typeface="Times New Roman"/>
                <a:cs typeface="Times New Roman"/>
              </a:rPr>
              <a:t>.  </a:t>
            </a:r>
          </a:p>
          <a:p>
            <a:endParaRPr lang="en-US"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58</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1967360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7076" y="240626"/>
            <a:ext cx="7406640" cy="1356360"/>
          </a:xfrm>
        </p:spPr>
        <p:txBody>
          <a:bodyPr/>
          <a:lstStyle/>
          <a:p>
            <a:r>
              <a:rPr lang="en-US" dirty="0" smtClean="0">
                <a:solidFill>
                  <a:srgbClr val="000000"/>
                </a:solidFill>
                <a:latin typeface="Times New Roman"/>
                <a:cs typeface="Times New Roman"/>
              </a:rPr>
              <a:t>Developing Mentoring Programs</a:t>
            </a:r>
            <a:endParaRPr lang="en-US" dirty="0">
              <a:solidFill>
                <a:srgbClr val="000000"/>
              </a:solidFill>
              <a:latin typeface="Times New Roman"/>
              <a:cs typeface="Times New Roman"/>
            </a:endParaRPr>
          </a:p>
        </p:txBody>
      </p:sp>
      <p:sp>
        <p:nvSpPr>
          <p:cNvPr id="3" name="Content Placeholder 2"/>
          <p:cNvSpPr>
            <a:spLocks noGrp="1"/>
          </p:cNvSpPr>
          <p:nvPr>
            <p:ph idx="1"/>
          </p:nvPr>
        </p:nvSpPr>
        <p:spPr>
          <a:xfrm>
            <a:off x="715423" y="1413191"/>
            <a:ext cx="7994852" cy="4865669"/>
          </a:xfrm>
        </p:spPr>
        <p:txBody>
          <a:bodyPr>
            <a:normAutofit lnSpcReduction="10000"/>
          </a:bodyPr>
          <a:lstStyle/>
          <a:p>
            <a:pPr marL="34290" indent="0">
              <a:buNone/>
            </a:pPr>
            <a:r>
              <a:rPr lang="en-US" i="1" dirty="0" smtClean="0">
                <a:solidFill>
                  <a:schemeClr val="tx1"/>
                </a:solidFill>
                <a:latin typeface="Times New Roman"/>
                <a:cs typeface="Times New Roman"/>
              </a:rPr>
              <a:t>Teachers explained the importance of student leaders to share the attendance policy with grade nine students.  This supports Morgan and &amp; Hertzog (2001) study that student mentors assist in making a smoother transition for grade nine students.</a:t>
            </a:r>
          </a:p>
          <a:p>
            <a:pPr marL="34290" indent="0">
              <a:buNone/>
            </a:pPr>
            <a:endParaRPr lang="en-US" b="1" dirty="0">
              <a:solidFill>
                <a:schemeClr val="tx1"/>
              </a:solidFill>
              <a:latin typeface="Times New Roman"/>
              <a:cs typeface="Times New Roman"/>
            </a:endParaRPr>
          </a:p>
          <a:p>
            <a:pPr marL="34290" indent="0">
              <a:buNone/>
            </a:pPr>
            <a:r>
              <a:rPr lang="de-DE" sz="2200" b="1" dirty="0" smtClean="0">
                <a:solidFill>
                  <a:schemeClr val="tx1"/>
                </a:solidFill>
                <a:latin typeface="Times New Roman"/>
                <a:cs typeface="Times New Roman"/>
              </a:rPr>
              <a:t>Teacher D6-18</a:t>
            </a:r>
            <a:r>
              <a:rPr lang="en-US" sz="2200" b="1" dirty="0" smtClean="0">
                <a:solidFill>
                  <a:schemeClr val="tx1"/>
                </a:solidFill>
                <a:latin typeface="Times New Roman"/>
                <a:cs typeface="Times New Roman"/>
              </a:rPr>
              <a:t> </a:t>
            </a:r>
            <a:r>
              <a:rPr lang="en-US" sz="2200" b="1" dirty="0">
                <a:solidFill>
                  <a:schemeClr val="tx1"/>
                </a:solidFill>
                <a:latin typeface="Times New Roman"/>
                <a:cs typeface="Times New Roman"/>
              </a:rPr>
              <a:t>replied:</a:t>
            </a:r>
          </a:p>
          <a:p>
            <a:r>
              <a:rPr lang="en-US" sz="2200" dirty="0">
                <a:solidFill>
                  <a:schemeClr val="tx1"/>
                </a:solidFill>
                <a:latin typeface="Times New Roman"/>
                <a:cs typeface="Times New Roman"/>
              </a:rPr>
              <a:t>We hold conferences where the parents and </a:t>
            </a:r>
            <a:r>
              <a:rPr lang="en-US" sz="2200" dirty="0">
                <a:solidFill>
                  <a:srgbClr val="0000FF"/>
                </a:solidFill>
                <a:latin typeface="Times New Roman"/>
                <a:cs typeface="Times New Roman"/>
              </a:rPr>
              <a:t>community members come in and talk to the students</a:t>
            </a:r>
            <a:r>
              <a:rPr lang="en-US" sz="2200" dirty="0">
                <a:solidFill>
                  <a:schemeClr val="tx1"/>
                </a:solidFill>
                <a:latin typeface="Times New Roman"/>
                <a:cs typeface="Times New Roman"/>
              </a:rPr>
              <a:t> about their grades and attendance. 	</a:t>
            </a:r>
          </a:p>
          <a:p>
            <a:pPr marL="34290" indent="0">
              <a:buNone/>
            </a:pPr>
            <a:r>
              <a:rPr lang="de-DE" sz="2200" b="1" dirty="0" smtClean="0">
                <a:solidFill>
                  <a:schemeClr val="tx1"/>
                </a:solidFill>
                <a:latin typeface="Times New Roman"/>
                <a:cs typeface="Times New Roman"/>
              </a:rPr>
              <a:t>Teacher D7-21</a:t>
            </a:r>
            <a:r>
              <a:rPr lang="en-US" sz="2200" b="1" dirty="0" smtClean="0">
                <a:solidFill>
                  <a:schemeClr val="tx1"/>
                </a:solidFill>
                <a:latin typeface="Times New Roman"/>
                <a:cs typeface="Times New Roman"/>
              </a:rPr>
              <a:t> </a:t>
            </a:r>
            <a:r>
              <a:rPr lang="en-US" sz="2200" b="1" dirty="0">
                <a:solidFill>
                  <a:schemeClr val="tx1"/>
                </a:solidFill>
                <a:latin typeface="Times New Roman"/>
                <a:cs typeface="Times New Roman"/>
              </a:rPr>
              <a:t>expressed:</a:t>
            </a:r>
          </a:p>
          <a:p>
            <a:r>
              <a:rPr lang="en-US" sz="2200" dirty="0">
                <a:solidFill>
                  <a:schemeClr val="tx1"/>
                </a:solidFill>
                <a:latin typeface="Times New Roman"/>
                <a:cs typeface="Times New Roman"/>
              </a:rPr>
              <a:t>Each freshman is </a:t>
            </a:r>
            <a:r>
              <a:rPr lang="en-US" sz="2200" dirty="0">
                <a:solidFill>
                  <a:srgbClr val="0000FF"/>
                </a:solidFill>
                <a:latin typeface="Times New Roman"/>
                <a:cs typeface="Times New Roman"/>
              </a:rPr>
              <a:t>assigned a mentor that contacts the student </a:t>
            </a:r>
            <a:r>
              <a:rPr lang="en-US" sz="2200" dirty="0">
                <a:solidFill>
                  <a:schemeClr val="tx1"/>
                </a:solidFill>
                <a:latin typeface="Times New Roman"/>
                <a:cs typeface="Times New Roman"/>
              </a:rPr>
              <a:t>if the student gets into attendance trouble.  However, it’s mostly our </a:t>
            </a:r>
            <a:r>
              <a:rPr lang="en-US" sz="2200" dirty="0">
                <a:solidFill>
                  <a:srgbClr val="0000FF"/>
                </a:solidFill>
                <a:latin typeface="Times New Roman"/>
                <a:cs typeface="Times New Roman"/>
              </a:rPr>
              <a:t>guidance counselors that supervise student attendance</a:t>
            </a:r>
            <a:r>
              <a:rPr lang="en-US" sz="2200" dirty="0">
                <a:solidFill>
                  <a:schemeClr val="tx1"/>
                </a:solidFill>
                <a:latin typeface="Times New Roman"/>
                <a:cs typeface="Times New Roman"/>
              </a:rPr>
              <a:t>.  They inform students about the policy and inform teachers if students have circumstances that prevent them from attending class.  </a:t>
            </a:r>
          </a:p>
          <a:p>
            <a:endParaRPr lang="en-US"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59</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9716773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80989" y="462937"/>
            <a:ext cx="7406640" cy="1356360"/>
          </a:xfrm>
        </p:spPr>
        <p:txBody>
          <a:bodyPr/>
          <a:lstStyle/>
          <a:p>
            <a:pPr algn="ctr"/>
            <a:r>
              <a:rPr lang="en-US" dirty="0" smtClean="0">
                <a:solidFill>
                  <a:srgbClr val="000000"/>
                </a:solidFill>
                <a:latin typeface="Times New Roman" panose="02020603050405020304" pitchFamily="18" charset="0"/>
                <a:cs typeface="Times New Roman" panose="02020603050405020304" pitchFamily="18" charset="0"/>
              </a:rPr>
              <a:t>Problem Statement</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5" name="Text Placeholder 4"/>
          <p:cNvSpPr>
            <a:spLocks noGrp="1"/>
          </p:cNvSpPr>
          <p:nvPr>
            <p:ph idx="1"/>
          </p:nvPr>
        </p:nvSpPr>
        <p:spPr>
          <a:xfrm>
            <a:off x="880990" y="1630072"/>
            <a:ext cx="7404653" cy="4922271"/>
          </a:xfrm>
        </p:spPr>
        <p:txBody>
          <a:bodyPr>
            <a:noAutofit/>
          </a:bodyPr>
          <a:lstStyle/>
          <a:p>
            <a:pPr marL="34290" indent="0">
              <a:buNone/>
            </a:pPr>
            <a:r>
              <a:rPr lang="en-US" sz="2400" dirty="0" smtClean="0">
                <a:solidFill>
                  <a:schemeClr val="tx1"/>
                </a:solidFill>
                <a:latin typeface="Times New Roman"/>
                <a:cs typeface="Times New Roman"/>
              </a:rPr>
              <a:t>The failure rate in grade nine is </a:t>
            </a:r>
            <a:r>
              <a:rPr lang="en-US" sz="2400" dirty="0" smtClean="0">
                <a:solidFill>
                  <a:srgbClr val="0000FF"/>
                </a:solidFill>
                <a:latin typeface="Times New Roman"/>
                <a:cs typeface="Times New Roman"/>
              </a:rPr>
              <a:t>three to five times higher</a:t>
            </a:r>
            <a:r>
              <a:rPr lang="en-US" sz="2400" dirty="0" smtClean="0">
                <a:solidFill>
                  <a:schemeClr val="tx1"/>
                </a:solidFill>
                <a:latin typeface="Times New Roman"/>
                <a:cs typeface="Times New Roman"/>
              </a:rPr>
              <a:t> than that of any other grade, which makes the passage of students from the middle grades to high school the most difficult transition point in education (Black, 2004). District </a:t>
            </a:r>
            <a:r>
              <a:rPr lang="en-US" sz="2400" dirty="0">
                <a:solidFill>
                  <a:schemeClr val="tx1"/>
                </a:solidFill>
                <a:latin typeface="Times New Roman"/>
                <a:cs typeface="Times New Roman"/>
              </a:rPr>
              <a:t>leaders are charged with the task to monitor data from various areas </a:t>
            </a:r>
            <a:r>
              <a:rPr lang="en-US" sz="2400" dirty="0">
                <a:solidFill>
                  <a:srgbClr val="0000FF"/>
                </a:solidFill>
                <a:latin typeface="Times New Roman"/>
                <a:cs typeface="Times New Roman"/>
              </a:rPr>
              <a:t>to ensure that ALL students have equal opportunities </a:t>
            </a:r>
            <a:r>
              <a:rPr lang="en-US" sz="2400" dirty="0">
                <a:solidFill>
                  <a:schemeClr val="tx1"/>
                </a:solidFill>
                <a:latin typeface="Times New Roman"/>
                <a:cs typeface="Times New Roman"/>
              </a:rPr>
              <a:t>to </a:t>
            </a:r>
            <a:r>
              <a:rPr lang="en-US" sz="2400" dirty="0" smtClean="0">
                <a:solidFill>
                  <a:schemeClr val="tx1"/>
                </a:solidFill>
                <a:latin typeface="Times New Roman"/>
                <a:cs typeface="Times New Roman"/>
              </a:rPr>
              <a:t>learn therefore, district leaders </a:t>
            </a:r>
            <a:r>
              <a:rPr lang="en-US" sz="2400" dirty="0" smtClean="0">
                <a:solidFill>
                  <a:srgbClr val="0000FF"/>
                </a:solidFill>
                <a:latin typeface="Times New Roman"/>
                <a:cs typeface="Times New Roman"/>
              </a:rPr>
              <a:t>seek </a:t>
            </a:r>
            <a:r>
              <a:rPr lang="en-US" sz="2400" dirty="0">
                <a:solidFill>
                  <a:srgbClr val="0000FF"/>
                </a:solidFill>
                <a:latin typeface="Times New Roman"/>
                <a:cs typeface="Times New Roman"/>
              </a:rPr>
              <a:t>strategies</a:t>
            </a:r>
            <a:r>
              <a:rPr lang="en-US" sz="2400" dirty="0">
                <a:solidFill>
                  <a:schemeClr val="tx1"/>
                </a:solidFill>
                <a:latin typeface="Times New Roman"/>
                <a:cs typeface="Times New Roman"/>
              </a:rPr>
              <a:t> tailored to the needs of grade nine students. </a:t>
            </a:r>
          </a:p>
          <a:p>
            <a:endParaRPr lang="en-US" dirty="0" smtClean="0">
              <a:solidFill>
                <a:schemeClr val="tx1"/>
              </a:solidFill>
              <a:latin typeface="Times New Roman"/>
              <a:cs typeface="Times New Roman"/>
            </a:endParaRPr>
          </a:p>
          <a:p>
            <a:endParaRPr lang="en-US" dirty="0" smtClean="0">
              <a:solidFill>
                <a:schemeClr val="tx1"/>
              </a:solidFill>
              <a:latin typeface="Times New Roman"/>
              <a:cs typeface="Times New Roman"/>
            </a:endParaRPr>
          </a:p>
          <a:p>
            <a:endParaRPr lang="en-US" dirty="0">
              <a:solidFill>
                <a:schemeClr val="tx1"/>
              </a:solidFill>
              <a:latin typeface="Times New Roman"/>
              <a:cs typeface="Times New Roman"/>
            </a:endParaRPr>
          </a:p>
          <a:p>
            <a:pPr marL="34290" indent="0">
              <a:buNone/>
            </a:pPr>
            <a:r>
              <a:rPr lang="en-US" dirty="0" smtClean="0">
                <a:solidFill>
                  <a:schemeClr val="tx1"/>
                </a:solidFill>
                <a:latin typeface="Times New Roman"/>
                <a:cs typeface="Times New Roman"/>
              </a:rPr>
              <a:t> </a:t>
            </a: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6</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2065118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88285"/>
            <a:ext cx="8686800" cy="1143000"/>
          </a:xfrm>
        </p:spPr>
        <p:txBody>
          <a:bodyPr>
            <a:normAutofit/>
          </a:bodyPr>
          <a:lstStyle/>
          <a:p>
            <a:pPr algn="ctr"/>
            <a:r>
              <a:rPr lang="en-US" dirty="0" smtClean="0">
                <a:solidFill>
                  <a:srgbClr val="000000"/>
                </a:solidFill>
                <a:latin typeface="Times New Roman" panose="02020603050405020304" pitchFamily="18" charset="0"/>
                <a:cs typeface="Times New Roman" panose="02020603050405020304" pitchFamily="18" charset="0"/>
              </a:rPr>
              <a:t>Demonstrating Positive Character Traits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3" name="Text Placeholder 2"/>
          <p:cNvSpPr>
            <a:spLocks noGrp="1"/>
          </p:cNvSpPr>
          <p:nvPr>
            <p:ph idx="1"/>
          </p:nvPr>
        </p:nvSpPr>
        <p:spPr>
          <a:xfrm>
            <a:off x="857251" y="1365071"/>
            <a:ext cx="7404653" cy="4730929"/>
          </a:xfrm>
        </p:spPr>
        <p:txBody>
          <a:bodyPr>
            <a:normAutofit fontScale="92500" lnSpcReduction="20000"/>
          </a:bodyPr>
          <a:lstStyle/>
          <a:p>
            <a:pPr marL="34290" indent="0">
              <a:buNone/>
            </a:pPr>
            <a:r>
              <a:rPr lang="en-US" sz="2400" i="1" dirty="0" smtClean="0">
                <a:solidFill>
                  <a:schemeClr val="tx1"/>
                </a:solidFill>
                <a:latin typeface="Times New Roman"/>
                <a:cs typeface="Times New Roman"/>
              </a:rPr>
              <a:t>Within the FTP curricula schools worked on demonstrating positive character traits. </a:t>
            </a:r>
            <a:r>
              <a:rPr lang="en-US" sz="2400" i="1" dirty="0">
                <a:solidFill>
                  <a:schemeClr val="tx1"/>
                </a:solidFill>
                <a:latin typeface="Times New Roman"/>
                <a:cs typeface="Times New Roman"/>
              </a:rPr>
              <a:t>According to Wilcock (2007), student motivation is a factor that can impact whether or not a student will make a successful transition from middle to high school.</a:t>
            </a:r>
            <a:endParaRPr lang="en-US" sz="2400" i="1" dirty="0" smtClean="0">
              <a:solidFill>
                <a:schemeClr val="tx1"/>
              </a:solidFill>
              <a:latin typeface="Times New Roman"/>
              <a:cs typeface="Times New Roman"/>
            </a:endParaRPr>
          </a:p>
          <a:p>
            <a:pPr marL="34290" indent="0">
              <a:buNone/>
            </a:pPr>
            <a:endParaRPr lang="en-US" sz="2400" b="1" dirty="0">
              <a:solidFill>
                <a:schemeClr val="tx1"/>
              </a:solidFill>
              <a:latin typeface="Times New Roman"/>
              <a:cs typeface="Times New Roman"/>
            </a:endParaRPr>
          </a:p>
          <a:p>
            <a:pPr marL="34290" indent="0">
              <a:buNone/>
            </a:pPr>
            <a:r>
              <a:rPr lang="de-DE" sz="2400" b="1" dirty="0" smtClean="0">
                <a:solidFill>
                  <a:schemeClr val="tx1"/>
                </a:solidFill>
                <a:latin typeface="Times New Roman"/>
                <a:cs typeface="Times New Roman"/>
              </a:rPr>
              <a:t>Teacher B2-11</a:t>
            </a:r>
            <a:r>
              <a:rPr lang="en-US" sz="2400" b="1" dirty="0" smtClean="0">
                <a:solidFill>
                  <a:schemeClr val="tx1"/>
                </a:solidFill>
                <a:latin typeface="Times New Roman"/>
                <a:cs typeface="Times New Roman"/>
              </a:rPr>
              <a:t> </a:t>
            </a:r>
            <a:r>
              <a:rPr lang="en-US" sz="2400" b="1" dirty="0">
                <a:solidFill>
                  <a:schemeClr val="tx1"/>
                </a:solidFill>
                <a:latin typeface="Times New Roman"/>
                <a:cs typeface="Times New Roman"/>
              </a:rPr>
              <a:t>added:</a:t>
            </a:r>
          </a:p>
          <a:p>
            <a:r>
              <a:rPr lang="en-US" sz="2400" dirty="0">
                <a:solidFill>
                  <a:schemeClr val="tx1"/>
                </a:solidFill>
                <a:latin typeface="Times New Roman"/>
                <a:cs typeface="Times New Roman"/>
              </a:rPr>
              <a:t>I believe the reward system that we have in place really helped to improve attendance.  Students receive a Trojan Card as </a:t>
            </a:r>
            <a:r>
              <a:rPr lang="en-US" sz="2400" dirty="0">
                <a:solidFill>
                  <a:srgbClr val="0000FF"/>
                </a:solidFill>
                <a:latin typeface="Times New Roman"/>
                <a:cs typeface="Times New Roman"/>
              </a:rPr>
              <a:t>an incentive for good attendance</a:t>
            </a:r>
            <a:r>
              <a:rPr lang="en-US" sz="2400" dirty="0">
                <a:solidFill>
                  <a:schemeClr val="tx1"/>
                </a:solidFill>
                <a:latin typeface="Times New Roman"/>
                <a:cs typeface="Times New Roman"/>
              </a:rPr>
              <a:t>.  </a:t>
            </a:r>
            <a:endParaRPr lang="en-US" sz="2400" dirty="0" smtClean="0">
              <a:solidFill>
                <a:schemeClr val="tx1"/>
              </a:solidFill>
              <a:latin typeface="Times New Roman"/>
              <a:cs typeface="Times New Roman"/>
            </a:endParaRPr>
          </a:p>
          <a:p>
            <a:endParaRPr lang="en-US" sz="2400" b="1" dirty="0">
              <a:solidFill>
                <a:schemeClr val="tx1"/>
              </a:solidFill>
              <a:latin typeface="Times New Roman"/>
              <a:cs typeface="Times New Roman"/>
            </a:endParaRPr>
          </a:p>
          <a:p>
            <a:pPr marL="34290" indent="0">
              <a:buNone/>
            </a:pPr>
            <a:r>
              <a:rPr lang="de-DE" sz="2400" b="1" dirty="0" smtClean="0">
                <a:solidFill>
                  <a:schemeClr val="tx1"/>
                </a:solidFill>
                <a:latin typeface="Times New Roman"/>
                <a:cs typeface="Times New Roman"/>
              </a:rPr>
              <a:t>Teacher B2-12</a:t>
            </a:r>
            <a:r>
              <a:rPr lang="en-US" sz="2400" b="1" dirty="0" smtClean="0">
                <a:solidFill>
                  <a:schemeClr val="tx1"/>
                </a:solidFill>
                <a:latin typeface="Times New Roman"/>
                <a:cs typeface="Times New Roman"/>
              </a:rPr>
              <a:t> </a:t>
            </a:r>
            <a:r>
              <a:rPr lang="en-US" sz="2400" b="1" dirty="0">
                <a:solidFill>
                  <a:schemeClr val="tx1"/>
                </a:solidFill>
                <a:latin typeface="Times New Roman"/>
                <a:cs typeface="Times New Roman"/>
              </a:rPr>
              <a:t>shared:</a:t>
            </a:r>
          </a:p>
          <a:p>
            <a:r>
              <a:rPr lang="en-US" sz="2400" dirty="0">
                <a:solidFill>
                  <a:schemeClr val="tx1"/>
                </a:solidFill>
                <a:latin typeface="Times New Roman"/>
                <a:cs typeface="Times New Roman"/>
              </a:rPr>
              <a:t>Attendance for freshman students isn’t really a problem because </a:t>
            </a:r>
            <a:r>
              <a:rPr lang="en-US" sz="2400" dirty="0">
                <a:solidFill>
                  <a:srgbClr val="0000FF"/>
                </a:solidFill>
                <a:latin typeface="Times New Roman"/>
                <a:cs typeface="Times New Roman"/>
              </a:rPr>
              <a:t>they enjoy coming to school</a:t>
            </a:r>
            <a:r>
              <a:rPr lang="en-US" sz="2400" dirty="0">
                <a:solidFill>
                  <a:schemeClr val="tx1"/>
                </a:solidFill>
                <a:latin typeface="Times New Roman"/>
                <a:cs typeface="Times New Roman"/>
              </a:rPr>
              <a:t>.  </a:t>
            </a:r>
            <a:r>
              <a:rPr lang="en-US" sz="2400" dirty="0" smtClean="0">
                <a:solidFill>
                  <a:schemeClr val="tx1"/>
                </a:solidFill>
                <a:latin typeface="Times New Roman"/>
                <a:cs typeface="Times New Roman"/>
              </a:rPr>
              <a:t>It’s like developing a good work ethics.  They make commitments to themselves be here.  </a:t>
            </a:r>
            <a:endParaRPr lang="en-US" sz="2400" dirty="0"/>
          </a:p>
          <a:p>
            <a:pPr marL="203200" indent="0">
              <a:buNone/>
            </a:pPr>
            <a:endParaRPr lang="en-US" sz="2400" dirty="0">
              <a:solidFill>
                <a:schemeClr val="tx1"/>
              </a:solidFill>
            </a:endParaRPr>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60</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178254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444" y="0"/>
            <a:ext cx="8861778" cy="1356360"/>
          </a:xfrm>
        </p:spPr>
        <p:txBody>
          <a:bodyPr/>
          <a:lstStyle/>
          <a:p>
            <a:r>
              <a:rPr lang="en-US" dirty="0" smtClean="0">
                <a:solidFill>
                  <a:srgbClr val="000000"/>
                </a:solidFill>
                <a:latin typeface="Times New Roman"/>
                <a:cs typeface="Times New Roman"/>
              </a:rPr>
              <a:t>Creating Small Learning Communities</a:t>
            </a:r>
            <a:endParaRPr lang="en-US" dirty="0">
              <a:solidFill>
                <a:srgbClr val="000000"/>
              </a:solidFill>
              <a:latin typeface="Times New Roman"/>
              <a:cs typeface="Times New Roman"/>
            </a:endParaRPr>
          </a:p>
        </p:txBody>
      </p:sp>
      <p:sp>
        <p:nvSpPr>
          <p:cNvPr id="3" name="Content Placeholder 2"/>
          <p:cNvSpPr>
            <a:spLocks noGrp="1"/>
          </p:cNvSpPr>
          <p:nvPr>
            <p:ph idx="1"/>
          </p:nvPr>
        </p:nvSpPr>
        <p:spPr>
          <a:xfrm>
            <a:off x="427305" y="1073309"/>
            <a:ext cx="8249332" cy="5039837"/>
          </a:xfrm>
        </p:spPr>
        <p:txBody>
          <a:bodyPr>
            <a:normAutofit fontScale="92500" lnSpcReduction="20000"/>
          </a:bodyPr>
          <a:lstStyle/>
          <a:p>
            <a:pPr marL="34290" indent="0">
              <a:buNone/>
            </a:pPr>
            <a:r>
              <a:rPr lang="en-US" sz="2400" i="1" dirty="0" smtClean="0">
                <a:solidFill>
                  <a:schemeClr val="tx1"/>
                </a:solidFill>
                <a:latin typeface="Times New Roman"/>
                <a:cs typeface="Times New Roman"/>
              </a:rPr>
              <a:t>Teachers found that SLC helped increase student success in most areas to include attendance.  This supports CEI (2016) study that schools should continually promote ongoing improvement within SLC. </a:t>
            </a:r>
          </a:p>
          <a:p>
            <a:pPr marL="34290" indent="0">
              <a:buNone/>
            </a:pPr>
            <a:r>
              <a:rPr lang="en-US" sz="2400" i="1" dirty="0" smtClean="0">
                <a:solidFill>
                  <a:schemeClr val="tx1"/>
                </a:solidFill>
                <a:latin typeface="Times New Roman"/>
                <a:cs typeface="Times New Roman"/>
              </a:rPr>
              <a:t>  </a:t>
            </a:r>
            <a:endParaRPr lang="en-US" sz="2400" i="1" dirty="0">
              <a:solidFill>
                <a:schemeClr val="tx1"/>
              </a:solidFill>
              <a:latin typeface="Times New Roman"/>
              <a:cs typeface="Times New Roman"/>
            </a:endParaRPr>
          </a:p>
          <a:p>
            <a:pPr marL="34290" indent="0">
              <a:buNone/>
            </a:pPr>
            <a:r>
              <a:rPr lang="de-DE" sz="2400" b="1" dirty="0" smtClean="0">
                <a:solidFill>
                  <a:schemeClr val="tx1"/>
                </a:solidFill>
                <a:latin typeface="Times New Roman"/>
                <a:cs typeface="Times New Roman"/>
              </a:rPr>
              <a:t>Teacher C4-14</a:t>
            </a:r>
            <a:r>
              <a:rPr lang="en-US" sz="2400" b="1" dirty="0" smtClean="0">
                <a:solidFill>
                  <a:schemeClr val="tx1"/>
                </a:solidFill>
                <a:latin typeface="Times New Roman"/>
                <a:cs typeface="Times New Roman"/>
              </a:rPr>
              <a:t> </a:t>
            </a:r>
            <a:r>
              <a:rPr lang="en-US" sz="2400" b="1" dirty="0">
                <a:solidFill>
                  <a:schemeClr val="tx1"/>
                </a:solidFill>
                <a:latin typeface="Times New Roman"/>
                <a:cs typeface="Times New Roman"/>
              </a:rPr>
              <a:t>responded:</a:t>
            </a:r>
          </a:p>
          <a:p>
            <a:r>
              <a:rPr lang="en-US" sz="2400" dirty="0">
                <a:solidFill>
                  <a:srgbClr val="0000FF"/>
                </a:solidFill>
                <a:latin typeface="Times New Roman"/>
                <a:cs typeface="Times New Roman"/>
              </a:rPr>
              <a:t>We have what we call advisory</a:t>
            </a:r>
            <a:r>
              <a:rPr lang="en-US" sz="2400" dirty="0">
                <a:solidFill>
                  <a:schemeClr val="tx1"/>
                </a:solidFill>
                <a:latin typeface="Times New Roman"/>
                <a:cs typeface="Times New Roman"/>
              </a:rPr>
              <a:t>.  This is an </a:t>
            </a:r>
            <a:r>
              <a:rPr lang="en-US" sz="2400" dirty="0">
                <a:solidFill>
                  <a:srgbClr val="0000FF"/>
                </a:solidFill>
                <a:latin typeface="Times New Roman"/>
                <a:cs typeface="Times New Roman"/>
              </a:rPr>
              <a:t>extended homeroom period </a:t>
            </a:r>
            <a:r>
              <a:rPr lang="en-US" sz="2400" dirty="0">
                <a:solidFill>
                  <a:schemeClr val="tx1"/>
                </a:solidFill>
                <a:latin typeface="Times New Roman"/>
                <a:cs typeface="Times New Roman"/>
              </a:rPr>
              <a:t>where the teacher meets with the students for an hour.  We call our freshman the “Freshman House”.  </a:t>
            </a:r>
            <a:r>
              <a:rPr lang="en-US" sz="2400" dirty="0" smtClean="0">
                <a:solidFill>
                  <a:schemeClr val="tx1"/>
                </a:solidFill>
                <a:latin typeface="Times New Roman"/>
                <a:cs typeface="Times New Roman"/>
              </a:rPr>
              <a:t>After </a:t>
            </a:r>
            <a:r>
              <a:rPr lang="en-US" sz="2400" dirty="0">
                <a:solidFill>
                  <a:schemeClr val="tx1"/>
                </a:solidFill>
                <a:latin typeface="Times New Roman"/>
                <a:cs typeface="Times New Roman"/>
              </a:rPr>
              <a:t>the first ten days, </a:t>
            </a:r>
            <a:r>
              <a:rPr lang="en-US" sz="2400" dirty="0">
                <a:solidFill>
                  <a:srgbClr val="0000FF"/>
                </a:solidFill>
                <a:latin typeface="Times New Roman"/>
                <a:cs typeface="Times New Roman"/>
              </a:rPr>
              <a:t>advisory becomes intervention time. </a:t>
            </a:r>
            <a:r>
              <a:rPr lang="en-US" sz="2400" dirty="0">
                <a:solidFill>
                  <a:schemeClr val="tx1"/>
                </a:solidFill>
                <a:latin typeface="Times New Roman"/>
                <a:cs typeface="Times New Roman"/>
              </a:rPr>
              <a:t> </a:t>
            </a:r>
            <a:endParaRPr lang="en-US" sz="2400" dirty="0" smtClean="0">
              <a:solidFill>
                <a:schemeClr val="tx1"/>
              </a:solidFill>
              <a:latin typeface="Times New Roman"/>
              <a:cs typeface="Times New Roman"/>
            </a:endParaRPr>
          </a:p>
          <a:p>
            <a:endParaRPr lang="en-US" sz="2400" dirty="0">
              <a:solidFill>
                <a:schemeClr val="tx1"/>
              </a:solidFill>
              <a:latin typeface="Times New Roman"/>
              <a:cs typeface="Times New Roman"/>
            </a:endParaRPr>
          </a:p>
          <a:p>
            <a:pPr marL="34290" indent="0">
              <a:buNone/>
            </a:pPr>
            <a:r>
              <a:rPr lang="de-DE" sz="2400" b="1" dirty="0" smtClean="0">
                <a:solidFill>
                  <a:schemeClr val="tx1"/>
                </a:solidFill>
                <a:latin typeface="Times New Roman"/>
                <a:cs typeface="Times New Roman"/>
              </a:rPr>
              <a:t>Teacher C4-15</a:t>
            </a:r>
            <a:r>
              <a:rPr lang="en-US" sz="2400" b="1" dirty="0" smtClean="0">
                <a:solidFill>
                  <a:schemeClr val="tx1"/>
                </a:solidFill>
                <a:latin typeface="Times New Roman"/>
                <a:cs typeface="Times New Roman"/>
              </a:rPr>
              <a:t> </a:t>
            </a:r>
            <a:r>
              <a:rPr lang="en-US" sz="2400" b="1" dirty="0">
                <a:solidFill>
                  <a:schemeClr val="tx1"/>
                </a:solidFill>
                <a:latin typeface="Times New Roman"/>
                <a:cs typeface="Times New Roman"/>
              </a:rPr>
              <a:t>mentioned:</a:t>
            </a:r>
          </a:p>
          <a:p>
            <a:r>
              <a:rPr lang="en-US" sz="2400" dirty="0">
                <a:solidFill>
                  <a:schemeClr val="tx1"/>
                </a:solidFill>
                <a:latin typeface="Times New Roman"/>
                <a:cs typeface="Times New Roman"/>
              </a:rPr>
              <a:t>Once a week our </a:t>
            </a:r>
            <a:r>
              <a:rPr lang="en-US" sz="2400" dirty="0">
                <a:solidFill>
                  <a:srgbClr val="0000FF"/>
                </a:solidFill>
                <a:latin typeface="Times New Roman"/>
                <a:cs typeface="Times New Roman"/>
              </a:rPr>
              <a:t>freshmen meet in their homerooms</a:t>
            </a:r>
            <a:r>
              <a:rPr lang="en-US" sz="2400" dirty="0">
                <a:solidFill>
                  <a:schemeClr val="tx1"/>
                </a:solidFill>
                <a:latin typeface="Times New Roman"/>
                <a:cs typeface="Times New Roman"/>
              </a:rPr>
              <a:t>.  During this time we go through the handbook and review character development strategies.  We spend a good bit of time on the attendance policy.  We also do tutoring, motivational videos, and they watch the Wildcats news.  </a:t>
            </a:r>
            <a:r>
              <a:rPr lang="en-US" sz="2400" dirty="0">
                <a:solidFill>
                  <a:srgbClr val="0000FF"/>
                </a:solidFill>
                <a:latin typeface="Times New Roman"/>
                <a:cs typeface="Times New Roman"/>
              </a:rPr>
              <a:t>It’s a time when their homeroom teachers can really get to know the ninth grade students. </a:t>
            </a:r>
            <a:r>
              <a:rPr lang="en-US" sz="2400" dirty="0">
                <a:solidFill>
                  <a:schemeClr val="tx1"/>
                </a:solidFill>
                <a:latin typeface="Times New Roman"/>
                <a:cs typeface="Times New Roman"/>
              </a:rPr>
              <a:t> </a:t>
            </a:r>
          </a:p>
          <a:p>
            <a:endParaRPr lang="en-US"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61</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13334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1249" y="218811"/>
            <a:ext cx="7406640" cy="1115798"/>
          </a:xfrm>
        </p:spPr>
        <p:txBody>
          <a:bodyPr>
            <a:normAutofit fontScale="90000"/>
          </a:bodyPr>
          <a:lstStyle/>
          <a:p>
            <a:r>
              <a:rPr lang="en-US" dirty="0" smtClean="0">
                <a:solidFill>
                  <a:srgbClr val="000000"/>
                </a:solidFill>
                <a:latin typeface="Times New Roman"/>
                <a:cs typeface="Times New Roman"/>
              </a:rPr>
              <a:t>Communicating Effective Supervision</a:t>
            </a:r>
            <a:endParaRPr lang="en-US" dirty="0">
              <a:solidFill>
                <a:srgbClr val="000000"/>
              </a:solidFill>
              <a:latin typeface="Times New Roman"/>
              <a:cs typeface="Times New Roman"/>
            </a:endParaRPr>
          </a:p>
        </p:txBody>
      </p:sp>
      <p:sp>
        <p:nvSpPr>
          <p:cNvPr id="3" name="Content Placeholder 2"/>
          <p:cNvSpPr>
            <a:spLocks noGrp="1"/>
          </p:cNvSpPr>
          <p:nvPr>
            <p:ph idx="1"/>
          </p:nvPr>
        </p:nvSpPr>
        <p:spPr>
          <a:xfrm>
            <a:off x="300419" y="1293850"/>
            <a:ext cx="8466350" cy="5096482"/>
          </a:xfrm>
        </p:spPr>
        <p:txBody>
          <a:bodyPr>
            <a:normAutofit fontScale="92500"/>
          </a:bodyPr>
          <a:lstStyle/>
          <a:p>
            <a:pPr marL="34290" indent="0">
              <a:buNone/>
            </a:pPr>
            <a:r>
              <a:rPr lang="en-US" sz="2200" i="1" dirty="0" smtClean="0">
                <a:solidFill>
                  <a:schemeClr val="tx1"/>
                </a:solidFill>
                <a:latin typeface="Times New Roman"/>
                <a:cs typeface="Times New Roman"/>
              </a:rPr>
              <a:t>Teachers explained that strict attendance policies, letters to parents, and constant review of student attendance were all key to grade nine student daily attendance.*</a:t>
            </a:r>
            <a:r>
              <a:rPr lang="en-US" i="1" dirty="0" smtClean="0">
                <a:solidFill>
                  <a:schemeClr val="tx1"/>
                </a:solidFill>
                <a:latin typeface="Times New Roman"/>
                <a:cs typeface="Times New Roman"/>
              </a:rPr>
              <a:t>  This supports Christie &amp; Zinth’s (2008) study that </a:t>
            </a:r>
            <a:r>
              <a:rPr lang="en-US" i="1" dirty="0">
                <a:solidFill>
                  <a:schemeClr val="tx1"/>
                </a:solidFill>
              </a:rPr>
              <a:t>) each additional day absent in 9</a:t>
            </a:r>
            <a:r>
              <a:rPr lang="en-US" i="1" baseline="30000" dirty="0">
                <a:solidFill>
                  <a:schemeClr val="tx1"/>
                </a:solidFill>
              </a:rPr>
              <a:t>th</a:t>
            </a:r>
            <a:r>
              <a:rPr lang="en-US" i="1" dirty="0">
                <a:solidFill>
                  <a:schemeClr val="tx1"/>
                </a:solidFill>
              </a:rPr>
              <a:t> grade decreases the students chances for promotion by 5</a:t>
            </a:r>
            <a:r>
              <a:rPr lang="en-US" i="1" dirty="0" smtClean="0">
                <a:solidFill>
                  <a:schemeClr val="tx1"/>
                </a:solidFill>
              </a:rPr>
              <a:t>%.</a:t>
            </a:r>
            <a:endParaRPr lang="en-US" i="1" dirty="0" smtClean="0">
              <a:solidFill>
                <a:schemeClr val="tx1"/>
              </a:solidFill>
              <a:latin typeface="Times New Roman"/>
              <a:cs typeface="Times New Roman"/>
            </a:endParaRPr>
          </a:p>
          <a:p>
            <a:pPr marL="34290" indent="0">
              <a:buNone/>
            </a:pPr>
            <a:endParaRPr lang="en-US" b="1" i="1" dirty="0">
              <a:solidFill>
                <a:schemeClr val="tx1"/>
              </a:solidFill>
              <a:latin typeface="Times New Roman"/>
              <a:cs typeface="Times New Roman"/>
            </a:endParaRPr>
          </a:p>
          <a:p>
            <a:pPr marL="34290" indent="0">
              <a:buNone/>
            </a:pPr>
            <a:r>
              <a:rPr lang="de-DE" sz="2200" b="1" dirty="0" smtClean="0">
                <a:solidFill>
                  <a:schemeClr val="tx1"/>
                </a:solidFill>
                <a:latin typeface="Times New Roman"/>
                <a:cs typeface="Times New Roman"/>
              </a:rPr>
              <a:t>Teacher C4-14</a:t>
            </a:r>
            <a:r>
              <a:rPr lang="en-US" sz="2200" b="1" dirty="0" smtClean="0">
                <a:solidFill>
                  <a:schemeClr val="tx1"/>
                </a:solidFill>
                <a:latin typeface="Times New Roman"/>
                <a:cs typeface="Times New Roman"/>
              </a:rPr>
              <a:t> </a:t>
            </a:r>
            <a:r>
              <a:rPr lang="en-US" sz="2200" b="1" dirty="0">
                <a:solidFill>
                  <a:schemeClr val="tx1"/>
                </a:solidFill>
                <a:latin typeface="Times New Roman"/>
                <a:cs typeface="Times New Roman"/>
              </a:rPr>
              <a:t>explained:</a:t>
            </a:r>
          </a:p>
          <a:p>
            <a:r>
              <a:rPr lang="en-US" sz="2200" dirty="0">
                <a:solidFill>
                  <a:schemeClr val="tx1"/>
                </a:solidFill>
                <a:latin typeface="Times New Roman"/>
                <a:cs typeface="Times New Roman"/>
              </a:rPr>
              <a:t>We have a student advocate that </a:t>
            </a:r>
            <a:r>
              <a:rPr lang="en-US" sz="2200" dirty="0">
                <a:solidFill>
                  <a:srgbClr val="0000FF"/>
                </a:solidFill>
                <a:latin typeface="Times New Roman"/>
                <a:cs typeface="Times New Roman"/>
              </a:rPr>
              <a:t>keeps track of student attendance</a:t>
            </a:r>
            <a:r>
              <a:rPr lang="en-US" sz="2200" dirty="0">
                <a:solidFill>
                  <a:schemeClr val="tx1"/>
                </a:solidFill>
                <a:latin typeface="Times New Roman"/>
                <a:cs typeface="Times New Roman"/>
              </a:rPr>
              <a:t>.  Letters to out in intervals to the parents, like 3, 5, and 7 days. If a student’s attendance is chronic we get the </a:t>
            </a:r>
            <a:r>
              <a:rPr lang="en-US" sz="2200" dirty="0">
                <a:solidFill>
                  <a:srgbClr val="0000FF"/>
                </a:solidFill>
                <a:latin typeface="Times New Roman"/>
                <a:cs typeface="Times New Roman"/>
              </a:rPr>
              <a:t>social worker involved</a:t>
            </a:r>
            <a:r>
              <a:rPr lang="en-US" sz="2200" dirty="0">
                <a:solidFill>
                  <a:schemeClr val="tx1"/>
                </a:solidFill>
                <a:latin typeface="Times New Roman"/>
                <a:cs typeface="Times New Roman"/>
              </a:rPr>
              <a:t>.  Students understand that we have an attendance policy and that if they miss over the number of days they </a:t>
            </a:r>
            <a:r>
              <a:rPr lang="en-US" sz="2200" dirty="0">
                <a:solidFill>
                  <a:srgbClr val="0000FF"/>
                </a:solidFill>
                <a:latin typeface="Times New Roman"/>
                <a:cs typeface="Times New Roman"/>
              </a:rPr>
              <a:t>receive an automatic FF </a:t>
            </a:r>
            <a:r>
              <a:rPr lang="en-US" sz="2200" dirty="0">
                <a:solidFill>
                  <a:schemeClr val="tx1"/>
                </a:solidFill>
                <a:latin typeface="Times New Roman"/>
                <a:cs typeface="Times New Roman"/>
              </a:rPr>
              <a:t>or failure in that class </a:t>
            </a:r>
            <a:r>
              <a:rPr lang="en-US" sz="2200" dirty="0">
                <a:solidFill>
                  <a:srgbClr val="0000FF"/>
                </a:solidFill>
                <a:latin typeface="Times New Roman"/>
                <a:cs typeface="Times New Roman"/>
              </a:rPr>
              <a:t>unless they have extenuating circumstances</a:t>
            </a:r>
            <a:r>
              <a:rPr lang="en-US" sz="2200" dirty="0">
                <a:solidFill>
                  <a:schemeClr val="tx1"/>
                </a:solidFill>
                <a:latin typeface="Times New Roman"/>
                <a:cs typeface="Times New Roman"/>
              </a:rPr>
              <a:t>.  </a:t>
            </a:r>
            <a:endParaRPr lang="en-US" sz="2200" dirty="0" smtClean="0">
              <a:solidFill>
                <a:schemeClr val="tx1"/>
              </a:solidFill>
              <a:latin typeface="Times New Roman"/>
              <a:cs typeface="Times New Roman"/>
            </a:endParaRPr>
          </a:p>
          <a:p>
            <a:pPr marL="34290" indent="0">
              <a:buNone/>
            </a:pPr>
            <a:r>
              <a:rPr lang="de-DE" sz="2200" b="1" dirty="0" smtClean="0">
                <a:solidFill>
                  <a:schemeClr val="tx1"/>
                </a:solidFill>
                <a:latin typeface="Times New Roman"/>
                <a:cs typeface="Times New Roman"/>
              </a:rPr>
              <a:t>Teacher D7-20</a:t>
            </a:r>
            <a:r>
              <a:rPr lang="en-US" sz="2200" b="1" dirty="0" smtClean="0">
                <a:solidFill>
                  <a:schemeClr val="tx1"/>
                </a:solidFill>
                <a:latin typeface="Times New Roman"/>
                <a:cs typeface="Times New Roman"/>
              </a:rPr>
              <a:t> </a:t>
            </a:r>
            <a:r>
              <a:rPr lang="en-US" sz="2200" b="1" dirty="0">
                <a:solidFill>
                  <a:schemeClr val="tx1"/>
                </a:solidFill>
                <a:latin typeface="Times New Roman"/>
                <a:cs typeface="Times New Roman"/>
              </a:rPr>
              <a:t>said:</a:t>
            </a:r>
          </a:p>
          <a:p>
            <a:r>
              <a:rPr lang="en-US" sz="2200" dirty="0">
                <a:solidFill>
                  <a:schemeClr val="tx1"/>
                </a:solidFill>
                <a:latin typeface="Times New Roman"/>
                <a:cs typeface="Times New Roman"/>
              </a:rPr>
              <a:t>We have student advocate that </a:t>
            </a:r>
            <a:r>
              <a:rPr lang="en-US" sz="2200" dirty="0">
                <a:solidFill>
                  <a:srgbClr val="0000FF"/>
                </a:solidFill>
                <a:latin typeface="Times New Roman"/>
                <a:cs typeface="Times New Roman"/>
              </a:rPr>
              <a:t>supervises student attendance</a:t>
            </a:r>
            <a:r>
              <a:rPr lang="en-US" sz="2200" dirty="0">
                <a:solidFill>
                  <a:schemeClr val="tx1"/>
                </a:solidFill>
                <a:latin typeface="Times New Roman"/>
                <a:cs typeface="Times New Roman"/>
              </a:rPr>
              <a:t>.  This is a designated staff position and </a:t>
            </a:r>
            <a:r>
              <a:rPr lang="en-US" sz="2200" dirty="0">
                <a:solidFill>
                  <a:srgbClr val="0000FF"/>
                </a:solidFill>
                <a:latin typeface="Times New Roman"/>
                <a:cs typeface="Times New Roman"/>
              </a:rPr>
              <a:t>this person is responsible for increasing student attendance.  </a:t>
            </a:r>
          </a:p>
          <a:p>
            <a:endParaRPr lang="en-US"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62</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9546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6303" y="220473"/>
            <a:ext cx="8229600" cy="762593"/>
          </a:xfrm>
        </p:spPr>
        <p:txBody>
          <a:bodyPr>
            <a:normAutofit fontScale="90000"/>
          </a:bodyPr>
          <a:lstStyle/>
          <a:p>
            <a:pPr lvl="0" algn="ctr"/>
            <a:r>
              <a:rPr lang="en-US" dirty="0" smtClean="0">
                <a:solidFill>
                  <a:srgbClr val="FF0000"/>
                </a:solidFill>
                <a:latin typeface="Times New Roman"/>
                <a:cs typeface="Times New Roman"/>
              </a:rPr>
              <a:t/>
            </a:r>
            <a:br>
              <a:rPr lang="en-US" dirty="0" smtClean="0">
                <a:solidFill>
                  <a:srgbClr val="FF0000"/>
                </a:solidFill>
                <a:latin typeface="Times New Roman"/>
                <a:cs typeface="Times New Roman"/>
              </a:rPr>
            </a:br>
            <a:r>
              <a:rPr lang="en-US" dirty="0" smtClean="0">
                <a:solidFill>
                  <a:srgbClr val="000000"/>
                </a:solidFill>
                <a:latin typeface="Times New Roman"/>
                <a:cs typeface="Times New Roman"/>
              </a:rPr>
              <a:t>Summary of  Research Question 2</a:t>
            </a:r>
            <a:r>
              <a:rPr lang="en-US" b="1" dirty="0" smtClean="0">
                <a:solidFill>
                  <a:srgbClr val="FF0000"/>
                </a:solidFill>
              </a:rPr>
              <a:t/>
            </a:r>
            <a:br>
              <a:rPr lang="en-US" b="1" dirty="0" smtClean="0">
                <a:solidFill>
                  <a:srgbClr val="FF0000"/>
                </a:solidFill>
              </a:rPr>
            </a:br>
            <a:endParaRPr lang="en-US" dirty="0">
              <a:solidFill>
                <a:schemeClr val="tx1"/>
              </a:solidFill>
            </a:endParaRPr>
          </a:p>
        </p:txBody>
      </p:sp>
      <p:graphicFrame>
        <p:nvGraphicFramePr>
          <p:cNvPr id="9" name="Table 8"/>
          <p:cNvGraphicFramePr>
            <a:graphicFrameLocks noGrp="1"/>
          </p:cNvGraphicFramePr>
          <p:nvPr>
            <p:extLst>
              <p:ext uri="{D42A27DB-BD31-4B8C-83A1-F6EECF244321}">
                <p14:modId xmlns:p14="http://schemas.microsoft.com/office/powerpoint/2010/main" val="3087890827"/>
              </p:ext>
            </p:extLst>
          </p:nvPr>
        </p:nvGraphicFramePr>
        <p:xfrm>
          <a:off x="304055" y="2105911"/>
          <a:ext cx="8628278" cy="4852267"/>
        </p:xfrm>
        <a:graphic>
          <a:graphicData uri="http://schemas.openxmlformats.org/drawingml/2006/table">
            <a:tbl>
              <a:tblPr firstRow="1" bandRow="1">
                <a:tableStyleId>{EB9631B5-78F2-41C9-869B-9F39066F8104}</a:tableStyleId>
              </a:tblPr>
              <a:tblGrid>
                <a:gridCol w="3095733">
                  <a:extLst>
                    <a:ext uri="{9D8B030D-6E8A-4147-A177-3AD203B41FA5}">
                      <a16:colId xmlns:a16="http://schemas.microsoft.com/office/drawing/2014/main" val="20000"/>
                    </a:ext>
                  </a:extLst>
                </a:gridCol>
                <a:gridCol w="2789012">
                  <a:extLst>
                    <a:ext uri="{9D8B030D-6E8A-4147-A177-3AD203B41FA5}">
                      <a16:colId xmlns:a16="http://schemas.microsoft.com/office/drawing/2014/main" val="20001"/>
                    </a:ext>
                  </a:extLst>
                </a:gridCol>
                <a:gridCol w="2743533">
                  <a:extLst>
                    <a:ext uri="{9D8B030D-6E8A-4147-A177-3AD203B41FA5}">
                      <a16:colId xmlns:a16="http://schemas.microsoft.com/office/drawing/2014/main" val="20002"/>
                    </a:ext>
                  </a:extLst>
                </a:gridCol>
              </a:tblGrid>
              <a:tr h="559474">
                <a:tc>
                  <a:txBody>
                    <a:bodyPr/>
                    <a:lstStyle/>
                    <a:p>
                      <a:pPr algn="l"/>
                      <a:r>
                        <a:rPr lang="en-US" sz="1200" dirty="0" smtClean="0"/>
                        <a:t>Strategies for Academic</a:t>
                      </a:r>
                      <a:r>
                        <a:rPr lang="en-US" sz="1200" baseline="0" dirty="0" smtClean="0"/>
                        <a:t> Achievement</a:t>
                      </a:r>
                      <a:endParaRPr lang="en-US" sz="1200" dirty="0"/>
                    </a:p>
                  </a:txBody>
                  <a:tcPr/>
                </a:tc>
                <a:tc>
                  <a:txBody>
                    <a:bodyPr/>
                    <a:lstStyle/>
                    <a:p>
                      <a:pPr algn="l"/>
                      <a:r>
                        <a:rPr lang="en-US" sz="1200" dirty="0" smtClean="0"/>
                        <a:t>Strategies for Classroom Discipline</a:t>
                      </a:r>
                      <a:endParaRPr lang="en-US" sz="1200" dirty="0"/>
                    </a:p>
                  </a:txBody>
                  <a:tcPr/>
                </a:tc>
                <a:tc>
                  <a:txBody>
                    <a:bodyPr/>
                    <a:lstStyle/>
                    <a:p>
                      <a:pPr algn="l"/>
                      <a:r>
                        <a:rPr lang="en-US" sz="1200" dirty="0" smtClean="0"/>
                        <a:t>Strategies for Student Attendance</a:t>
                      </a:r>
                      <a:endParaRPr lang="en-US" sz="1200" dirty="0"/>
                    </a:p>
                  </a:txBody>
                  <a:tcPr/>
                </a:tc>
                <a:extLst>
                  <a:ext uri="{0D108BD9-81ED-4DB2-BD59-A6C34878D82A}">
                    <a16:rowId xmlns:a16="http://schemas.microsoft.com/office/drawing/2014/main" val="10000"/>
                  </a:ext>
                </a:extLst>
              </a:tr>
              <a:tr h="351999">
                <a:tc>
                  <a:txBody>
                    <a:bodyPr/>
                    <a:lstStyle/>
                    <a:p>
                      <a:pPr algn="l"/>
                      <a:r>
                        <a:rPr lang="en-US" sz="1400" dirty="0" smtClean="0"/>
                        <a:t>Developing</a:t>
                      </a:r>
                      <a:r>
                        <a:rPr lang="en-US" sz="1400" baseline="0" dirty="0" smtClean="0"/>
                        <a:t> </a:t>
                      </a:r>
                      <a:r>
                        <a:rPr lang="en-US" sz="1400" dirty="0" smtClean="0"/>
                        <a:t>Mentoring Programs</a:t>
                      </a:r>
                      <a:endParaRPr lang="en-US" sz="1400" b="0" dirty="0"/>
                    </a:p>
                  </a:txBody>
                  <a:tcPr/>
                </a:tc>
                <a:tc>
                  <a:txBody>
                    <a:bodyPr/>
                    <a:lstStyle/>
                    <a:p>
                      <a:r>
                        <a:rPr lang="en-US" sz="1400" dirty="0" smtClean="0"/>
                        <a:t>Fostering Parental Involvement</a:t>
                      </a:r>
                      <a:endParaRPr lang="en-US" sz="1400" dirty="0"/>
                    </a:p>
                  </a:txBody>
                  <a:tcPr/>
                </a:tc>
                <a:tc>
                  <a:txBody>
                    <a:bodyPr/>
                    <a:lstStyle/>
                    <a:p>
                      <a:r>
                        <a:rPr lang="en-US" sz="1400" dirty="0" smtClean="0"/>
                        <a:t>Fostering Parental Involvement</a:t>
                      </a:r>
                      <a:endParaRPr lang="en-US" sz="1400" dirty="0"/>
                    </a:p>
                  </a:txBody>
                  <a:tcPr/>
                </a:tc>
                <a:extLst>
                  <a:ext uri="{0D108BD9-81ED-4DB2-BD59-A6C34878D82A}">
                    <a16:rowId xmlns:a16="http://schemas.microsoft.com/office/drawing/2014/main" val="10001"/>
                  </a:ext>
                </a:extLst>
              </a:tr>
              <a:tr h="351999">
                <a:tc>
                  <a:txBody>
                    <a:bodyPr/>
                    <a:lstStyle/>
                    <a:p>
                      <a:pPr algn="l"/>
                      <a:r>
                        <a:rPr lang="en-US" sz="1400" dirty="0" smtClean="0"/>
                        <a:t>Fostering </a:t>
                      </a:r>
                      <a:r>
                        <a:rPr lang="en-US" sz="1400" baseline="0" dirty="0" smtClean="0"/>
                        <a:t> </a:t>
                      </a:r>
                      <a:r>
                        <a:rPr lang="en-US" sz="1400" dirty="0" smtClean="0"/>
                        <a:t>Parental</a:t>
                      </a:r>
                      <a:r>
                        <a:rPr lang="en-US" sz="1400" baseline="0" dirty="0" smtClean="0"/>
                        <a:t> Involvement</a:t>
                      </a:r>
                      <a:endParaRPr lang="en-US" sz="1400" b="0" dirty="0"/>
                    </a:p>
                  </a:txBody>
                  <a:tcPr/>
                </a:tc>
                <a:tc>
                  <a:txBody>
                    <a:bodyPr/>
                    <a:lstStyle/>
                    <a:p>
                      <a:r>
                        <a:rPr lang="en-US" sz="1400" baseline="0" dirty="0" smtClean="0"/>
                        <a:t>Increasing </a:t>
                      </a:r>
                      <a:r>
                        <a:rPr lang="en-US" sz="1400" dirty="0" smtClean="0"/>
                        <a:t>Administrative Support </a:t>
                      </a:r>
                      <a:endParaRPr lang="en-US" sz="1400" dirty="0"/>
                    </a:p>
                  </a:txBody>
                  <a:tcPr/>
                </a:tc>
                <a:tc>
                  <a:txBody>
                    <a:bodyPr/>
                    <a:lstStyle/>
                    <a:p>
                      <a:r>
                        <a:rPr lang="en-US" sz="1400" dirty="0" smtClean="0"/>
                        <a:t>Developing Mentoring Programs</a:t>
                      </a:r>
                      <a:endParaRPr lang="en-US" sz="1400" dirty="0"/>
                    </a:p>
                  </a:txBody>
                  <a:tcPr/>
                </a:tc>
                <a:extLst>
                  <a:ext uri="{0D108BD9-81ED-4DB2-BD59-A6C34878D82A}">
                    <a16:rowId xmlns:a16="http://schemas.microsoft.com/office/drawing/2014/main" val="10002"/>
                  </a:ext>
                </a:extLst>
              </a:tr>
              <a:tr h="351999">
                <a:tc>
                  <a:txBody>
                    <a:bodyPr/>
                    <a:lstStyle/>
                    <a:p>
                      <a:pPr algn="l"/>
                      <a:r>
                        <a:rPr lang="en-US" sz="1400" dirty="0" smtClean="0"/>
                        <a:t>Implementing Intervention  Programs</a:t>
                      </a:r>
                      <a:endParaRPr lang="en-US" sz="1400" b="0" dirty="0"/>
                    </a:p>
                  </a:txBody>
                  <a:tcPr/>
                </a:tc>
                <a:tc>
                  <a:txBody>
                    <a:bodyPr/>
                    <a:lstStyle/>
                    <a:p>
                      <a:r>
                        <a:rPr lang="en-US" sz="1400" baseline="0" dirty="0" smtClean="0"/>
                        <a:t>Developing Mentoring Programs</a:t>
                      </a:r>
                      <a:endParaRPr lang="en-US" sz="1400" dirty="0"/>
                    </a:p>
                  </a:txBody>
                  <a:tcPr/>
                </a:tc>
                <a:tc>
                  <a:txBody>
                    <a:bodyPr/>
                    <a:lstStyle/>
                    <a:p>
                      <a:r>
                        <a:rPr lang="en-US" sz="1400" baseline="0" dirty="0" smtClean="0"/>
                        <a:t>Demonstrating Positive Character Traits </a:t>
                      </a:r>
                      <a:endParaRPr lang="en-US" sz="1400" dirty="0"/>
                    </a:p>
                  </a:txBody>
                  <a:tcPr/>
                </a:tc>
                <a:extLst>
                  <a:ext uri="{0D108BD9-81ED-4DB2-BD59-A6C34878D82A}">
                    <a16:rowId xmlns:a16="http://schemas.microsoft.com/office/drawing/2014/main" val="10003"/>
                  </a:ext>
                </a:extLst>
              </a:tr>
              <a:tr h="352473">
                <a:tc>
                  <a:txBody>
                    <a:bodyPr/>
                    <a:lstStyle/>
                    <a:p>
                      <a:pPr algn="l"/>
                      <a:r>
                        <a:rPr lang="en-US" sz="1400" b="0" dirty="0" smtClean="0"/>
                        <a:t>Analyzing</a:t>
                      </a:r>
                      <a:r>
                        <a:rPr lang="en-US" sz="1400" b="0" baseline="0" dirty="0" smtClean="0"/>
                        <a:t> Student Data</a:t>
                      </a:r>
                      <a:endParaRPr lang="en-US" sz="1400" b="0" dirty="0"/>
                    </a:p>
                  </a:txBody>
                  <a:tcPr/>
                </a:tc>
                <a:tc>
                  <a:txBody>
                    <a:bodyPr/>
                    <a:lstStyle/>
                    <a:p>
                      <a:r>
                        <a:rPr lang="en-US" sz="1400" dirty="0" smtClean="0"/>
                        <a:t>Retaining</a:t>
                      </a:r>
                      <a:r>
                        <a:rPr lang="en-US" sz="1400" baseline="0" dirty="0" smtClean="0"/>
                        <a:t> </a:t>
                      </a:r>
                      <a:r>
                        <a:rPr lang="en-US" sz="1400" dirty="0" smtClean="0"/>
                        <a:t>Small Learning</a:t>
                      </a:r>
                      <a:r>
                        <a:rPr lang="en-US" sz="1400" baseline="0" dirty="0" smtClean="0"/>
                        <a:t> Communities</a:t>
                      </a:r>
                      <a:endParaRPr lang="en-US" sz="1400" dirty="0"/>
                    </a:p>
                  </a:txBody>
                  <a:tcPr/>
                </a:tc>
                <a:tc>
                  <a:txBody>
                    <a:bodyPr/>
                    <a:lstStyle/>
                    <a:p>
                      <a:r>
                        <a:rPr lang="en-US" sz="1400" dirty="0" smtClean="0"/>
                        <a:t>Retaining Small Learning Communities</a:t>
                      </a:r>
                      <a:endParaRPr lang="en-US" sz="1400" dirty="0"/>
                    </a:p>
                  </a:txBody>
                  <a:tcPr/>
                </a:tc>
                <a:extLst>
                  <a:ext uri="{0D108BD9-81ED-4DB2-BD59-A6C34878D82A}">
                    <a16:rowId xmlns:a16="http://schemas.microsoft.com/office/drawing/2014/main" val="10004"/>
                  </a:ext>
                </a:extLst>
              </a:tr>
              <a:tr h="415457">
                <a:tc>
                  <a:txBody>
                    <a:bodyPr/>
                    <a:lstStyle/>
                    <a:p>
                      <a:pPr algn="l"/>
                      <a:r>
                        <a:rPr lang="en-US" sz="1400" dirty="0" smtClean="0"/>
                        <a:t>Preparing Students for </a:t>
                      </a:r>
                    </a:p>
                    <a:p>
                      <a:pPr algn="l"/>
                      <a:r>
                        <a:rPr lang="en-US" sz="1400" dirty="0" smtClean="0"/>
                        <a:t>College and Career Readiness</a:t>
                      </a:r>
                      <a:endParaRPr lang="en-US" sz="1400" b="0" dirty="0"/>
                    </a:p>
                  </a:txBody>
                  <a:tcPr/>
                </a:tc>
                <a:tc>
                  <a:txBody>
                    <a:bodyPr/>
                    <a:lstStyle/>
                    <a:p>
                      <a:r>
                        <a:rPr lang="en-US" sz="1400" dirty="0" smtClean="0"/>
                        <a:t>Communicating</a:t>
                      </a:r>
                      <a:r>
                        <a:rPr lang="en-US" sz="1400" baseline="0" dirty="0" smtClean="0"/>
                        <a:t> Effective </a:t>
                      </a:r>
                      <a:r>
                        <a:rPr lang="en-US" sz="1400" dirty="0" smtClean="0"/>
                        <a:t> Supervision</a:t>
                      </a:r>
                      <a:endParaRPr lang="en-US" sz="1400" dirty="0"/>
                    </a:p>
                  </a:txBody>
                  <a:tcPr/>
                </a:tc>
                <a:tc>
                  <a:txBody>
                    <a:bodyPr/>
                    <a:lstStyle/>
                    <a:p>
                      <a:r>
                        <a:rPr lang="en-US" sz="1400" dirty="0" smtClean="0"/>
                        <a:t>Communicating</a:t>
                      </a:r>
                      <a:r>
                        <a:rPr lang="en-US" sz="1400" baseline="0" dirty="0" smtClean="0"/>
                        <a:t> Effective </a:t>
                      </a:r>
                      <a:r>
                        <a:rPr lang="en-US" sz="1400" dirty="0" smtClean="0"/>
                        <a:t>Supervision</a:t>
                      </a:r>
                      <a:endParaRPr lang="en-US" sz="1400" dirty="0"/>
                    </a:p>
                  </a:txBody>
                  <a:tcPr/>
                </a:tc>
                <a:extLst>
                  <a:ext uri="{0D108BD9-81ED-4DB2-BD59-A6C34878D82A}">
                    <a16:rowId xmlns:a16="http://schemas.microsoft.com/office/drawing/2014/main" val="10005"/>
                  </a:ext>
                </a:extLst>
              </a:tr>
              <a:tr h="351999">
                <a:tc>
                  <a:txBody>
                    <a:bodyPr/>
                    <a:lstStyle/>
                    <a:p>
                      <a:pPr algn="l"/>
                      <a:r>
                        <a:rPr lang="en-US" sz="1400" dirty="0" smtClean="0"/>
                        <a:t>Retaining</a:t>
                      </a:r>
                      <a:r>
                        <a:rPr lang="en-US" sz="1400" baseline="0" dirty="0" smtClean="0"/>
                        <a:t> </a:t>
                      </a:r>
                      <a:r>
                        <a:rPr lang="en-US" sz="1400" dirty="0" smtClean="0"/>
                        <a:t>Small Learning</a:t>
                      </a:r>
                      <a:r>
                        <a:rPr lang="en-US" sz="1400" baseline="0" dirty="0" smtClean="0"/>
                        <a:t> Communities</a:t>
                      </a:r>
                      <a:endParaRPr lang="en-US" sz="1400" b="0" dirty="0"/>
                    </a:p>
                  </a:txBody>
                  <a:tcPr/>
                </a:tc>
                <a:tc>
                  <a:txBody>
                    <a:bodyPr/>
                    <a:lstStyle/>
                    <a:p>
                      <a:r>
                        <a:rPr lang="en-US" sz="1400" dirty="0" smtClean="0"/>
                        <a:t>Fostering</a:t>
                      </a:r>
                      <a:r>
                        <a:rPr lang="en-US" sz="1400" baseline="0" dirty="0" smtClean="0"/>
                        <a:t> Collaboration</a:t>
                      </a:r>
                      <a:endParaRPr lang="en-US" sz="1400" dirty="0"/>
                    </a:p>
                  </a:txBody>
                  <a:tcPr/>
                </a:tc>
                <a:tc>
                  <a:txBody>
                    <a:bodyPr/>
                    <a:lstStyle/>
                    <a:p>
                      <a:pPr algn="l"/>
                      <a:endParaRPr lang="en-US" sz="1400" dirty="0"/>
                    </a:p>
                  </a:txBody>
                  <a:tcPr/>
                </a:tc>
                <a:extLst>
                  <a:ext uri="{0D108BD9-81ED-4DB2-BD59-A6C34878D82A}">
                    <a16:rowId xmlns:a16="http://schemas.microsoft.com/office/drawing/2014/main" val="10006"/>
                  </a:ext>
                </a:extLst>
              </a:tr>
              <a:tr h="351999">
                <a:tc>
                  <a:txBody>
                    <a:bodyPr/>
                    <a:lstStyle/>
                    <a:p>
                      <a:pPr algn="l"/>
                      <a:r>
                        <a:rPr lang="en-US" sz="1400" dirty="0" smtClean="0"/>
                        <a:t>Providing Early Academic Warnings</a:t>
                      </a:r>
                      <a:endParaRPr lang="en-US" sz="1400" b="0" dirty="0"/>
                    </a:p>
                  </a:txBody>
                  <a:tcPr/>
                </a:tc>
                <a:tc>
                  <a:txBody>
                    <a:bodyPr/>
                    <a:lstStyle/>
                    <a:p>
                      <a:endParaRPr lang="en-US" sz="1400" dirty="0"/>
                    </a:p>
                  </a:txBody>
                  <a:tcPr/>
                </a:tc>
                <a:tc>
                  <a:txBody>
                    <a:bodyPr/>
                    <a:lstStyle/>
                    <a:p>
                      <a:pPr algn="l"/>
                      <a:endParaRPr lang="en-US" sz="1400" dirty="0"/>
                    </a:p>
                  </a:txBody>
                  <a:tcPr/>
                </a:tc>
                <a:extLst>
                  <a:ext uri="{0D108BD9-81ED-4DB2-BD59-A6C34878D82A}">
                    <a16:rowId xmlns:a16="http://schemas.microsoft.com/office/drawing/2014/main" val="10007"/>
                  </a:ext>
                </a:extLst>
              </a:tr>
              <a:tr h="351999">
                <a:tc>
                  <a:txBody>
                    <a:bodyPr/>
                    <a:lstStyle/>
                    <a:p>
                      <a:pPr algn="l"/>
                      <a:r>
                        <a:rPr lang="en-US" sz="1400" dirty="0" smtClean="0"/>
                        <a:t>Planning</a:t>
                      </a:r>
                      <a:r>
                        <a:rPr lang="en-US" sz="1400" baseline="0" dirty="0" smtClean="0"/>
                        <a:t> </a:t>
                      </a:r>
                      <a:r>
                        <a:rPr lang="en-US" sz="1400" dirty="0" smtClean="0"/>
                        <a:t>with</a:t>
                      </a:r>
                      <a:r>
                        <a:rPr lang="en-US" sz="1400" baseline="0" dirty="0" smtClean="0"/>
                        <a:t> </a:t>
                      </a:r>
                      <a:r>
                        <a:rPr lang="en-US" sz="1400" dirty="0" smtClean="0"/>
                        <a:t> Flexibility</a:t>
                      </a:r>
                      <a:endParaRPr lang="en-US" sz="1400" b="0" dirty="0"/>
                    </a:p>
                  </a:txBody>
                  <a:tcPr/>
                </a:tc>
                <a:tc>
                  <a:txBody>
                    <a:bodyPr/>
                    <a:lstStyle/>
                    <a:p>
                      <a:endParaRPr lang="en-US" sz="1400" dirty="0"/>
                    </a:p>
                  </a:txBody>
                  <a:tcPr/>
                </a:tc>
                <a:tc>
                  <a:txBody>
                    <a:bodyPr/>
                    <a:lstStyle/>
                    <a:p>
                      <a:pPr algn="l"/>
                      <a:endParaRPr lang="en-US" sz="1400" dirty="0"/>
                    </a:p>
                  </a:txBody>
                  <a:tcPr/>
                </a:tc>
                <a:extLst>
                  <a:ext uri="{0D108BD9-81ED-4DB2-BD59-A6C34878D82A}">
                    <a16:rowId xmlns:a16="http://schemas.microsoft.com/office/drawing/2014/main" val="10008"/>
                  </a:ext>
                </a:extLst>
              </a:tr>
              <a:tr h="351999">
                <a:tc>
                  <a:txBody>
                    <a:bodyPr/>
                    <a:lstStyle/>
                    <a:p>
                      <a:pPr algn="l"/>
                      <a:endParaRPr lang="en-US" sz="1400" b="0" dirty="0"/>
                    </a:p>
                  </a:txBody>
                  <a:tcPr/>
                </a:tc>
                <a:tc>
                  <a:txBody>
                    <a:bodyPr/>
                    <a:lstStyle/>
                    <a:p>
                      <a:pPr algn="l"/>
                      <a:endParaRPr lang="en-US" sz="1400" dirty="0"/>
                    </a:p>
                  </a:txBody>
                  <a:tcPr/>
                </a:tc>
                <a:tc>
                  <a:txBody>
                    <a:bodyPr/>
                    <a:lstStyle/>
                    <a:p>
                      <a:pPr algn="l"/>
                      <a:endParaRPr lang="en-US" sz="1400" dirty="0"/>
                    </a:p>
                  </a:txBody>
                  <a:tcPr/>
                </a:tc>
                <a:extLst>
                  <a:ext uri="{0D108BD9-81ED-4DB2-BD59-A6C34878D82A}">
                    <a16:rowId xmlns:a16="http://schemas.microsoft.com/office/drawing/2014/main" val="10009"/>
                  </a:ext>
                </a:extLst>
              </a:tr>
              <a:tr h="351999">
                <a:tc>
                  <a:txBody>
                    <a:bodyPr/>
                    <a:lstStyle/>
                    <a:p>
                      <a:pPr algn="l"/>
                      <a:endParaRPr lang="en-US" sz="1200" b="0" dirty="0"/>
                    </a:p>
                  </a:txBody>
                  <a:tcPr/>
                </a:tc>
                <a:tc>
                  <a:txBody>
                    <a:bodyPr/>
                    <a:lstStyle/>
                    <a:p>
                      <a:pPr algn="l"/>
                      <a:endParaRPr lang="en-US" sz="1200" dirty="0"/>
                    </a:p>
                  </a:txBody>
                  <a:tcPr/>
                </a:tc>
                <a:tc>
                  <a:txBody>
                    <a:bodyPr/>
                    <a:lstStyle/>
                    <a:p>
                      <a:pPr algn="l"/>
                      <a:endParaRPr lang="en-US" sz="1200" dirty="0"/>
                    </a:p>
                  </a:txBody>
                  <a:tcPr/>
                </a:tc>
                <a:extLst>
                  <a:ext uri="{0D108BD9-81ED-4DB2-BD59-A6C34878D82A}">
                    <a16:rowId xmlns:a16="http://schemas.microsoft.com/office/drawing/2014/main" val="10010"/>
                  </a:ext>
                </a:extLst>
              </a:tr>
              <a:tr h="255848">
                <a:tc>
                  <a:txBody>
                    <a:bodyPr/>
                    <a:lstStyle/>
                    <a:p>
                      <a:pPr algn="l"/>
                      <a:endParaRPr lang="en-US" sz="1200" b="0" dirty="0"/>
                    </a:p>
                  </a:txBody>
                  <a:tcPr/>
                </a:tc>
                <a:tc>
                  <a:txBody>
                    <a:bodyPr/>
                    <a:lstStyle/>
                    <a:p>
                      <a:pPr algn="l"/>
                      <a:endParaRPr lang="en-US" sz="1200" dirty="0"/>
                    </a:p>
                  </a:txBody>
                  <a:tcPr/>
                </a:tc>
                <a:tc>
                  <a:txBody>
                    <a:bodyPr/>
                    <a:lstStyle/>
                    <a:p>
                      <a:pPr algn="l"/>
                      <a:endParaRPr lang="en-US" sz="1200" dirty="0"/>
                    </a:p>
                  </a:txBody>
                  <a:tcPr/>
                </a:tc>
                <a:extLst>
                  <a:ext uri="{0D108BD9-81ED-4DB2-BD59-A6C34878D82A}">
                    <a16:rowId xmlns:a16="http://schemas.microsoft.com/office/drawing/2014/main" val="10011"/>
                  </a:ext>
                </a:extLst>
              </a:tr>
            </a:tbl>
          </a:graphicData>
        </a:graphic>
      </p:graphicFrame>
      <p:sp>
        <p:nvSpPr>
          <p:cNvPr id="5" name="Content Placeholder 2"/>
          <p:cNvSpPr>
            <a:spLocks noGrp="1"/>
          </p:cNvSpPr>
          <p:nvPr>
            <p:ph idx="1"/>
          </p:nvPr>
        </p:nvSpPr>
        <p:spPr>
          <a:xfrm>
            <a:off x="375598" y="894649"/>
            <a:ext cx="8173708" cy="1055196"/>
          </a:xfrm>
        </p:spPr>
        <p:txBody>
          <a:bodyPr>
            <a:normAutofit fontScale="92500"/>
          </a:bodyPr>
          <a:lstStyle/>
          <a:p>
            <a:pPr marL="34290" lvl="0" indent="0">
              <a:buNone/>
            </a:pPr>
            <a:r>
              <a:rPr lang="en-US" sz="2400" dirty="0">
                <a:solidFill>
                  <a:schemeClr val="tx1"/>
                </a:solidFill>
                <a:latin typeface="Times New Roman"/>
                <a:cs typeface="Times New Roman"/>
              </a:rPr>
              <a:t>What classroom and instructional strategies do teachers implement for freshman transition programs in relation to academic achievement, classroom discipline, and student attendance?</a:t>
            </a:r>
            <a:r>
              <a:rPr lang="en-US" sz="2400" b="1" dirty="0">
                <a:solidFill>
                  <a:schemeClr val="tx1"/>
                </a:solidFill>
                <a:latin typeface="Times New Roman"/>
                <a:cs typeface="Times New Roman"/>
              </a:rPr>
              <a:t> </a:t>
            </a:r>
            <a:endParaRPr lang="en-US" sz="2400" dirty="0">
              <a:solidFill>
                <a:schemeClr val="tx1"/>
              </a:solidFill>
              <a:latin typeface="Times New Roman"/>
              <a:cs typeface="Times New Roman"/>
            </a:endParaRPr>
          </a:p>
          <a:p>
            <a:endParaRPr lang="en-US" dirty="0"/>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63</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0541202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0000"/>
                </a:solidFill>
                <a:latin typeface="Times New Roman"/>
                <a:cs typeface="Times New Roman"/>
              </a:rPr>
              <a:t>Conclusions</a:t>
            </a:r>
            <a:endParaRPr lang="en-US" dirty="0">
              <a:solidFill>
                <a:srgbClr val="000000"/>
              </a:solidFill>
              <a:latin typeface="Times New Roman"/>
              <a:cs typeface="Times New Roman"/>
            </a:endParaRPr>
          </a:p>
        </p:txBody>
      </p:sp>
      <p:sp>
        <p:nvSpPr>
          <p:cNvPr id="3" name="Content Placeholder 2"/>
          <p:cNvSpPr>
            <a:spLocks noGrp="1"/>
          </p:cNvSpPr>
          <p:nvPr>
            <p:ph idx="1"/>
          </p:nvPr>
        </p:nvSpPr>
        <p:spPr>
          <a:xfrm>
            <a:off x="857251" y="2057400"/>
            <a:ext cx="7404653" cy="2325280"/>
          </a:xfrm>
        </p:spPr>
        <p:txBody>
          <a:bodyPr/>
          <a:lstStyle/>
          <a:p>
            <a:pPr marL="34290" indent="0" algn="ctr">
              <a:buNone/>
            </a:pPr>
            <a:r>
              <a:rPr lang="en-US" sz="3200" dirty="0">
                <a:solidFill>
                  <a:srgbClr val="0000FF"/>
                </a:solidFill>
                <a:latin typeface="Times New Roman"/>
                <a:cs typeface="Times New Roman"/>
              </a:rPr>
              <a:t>Comparing Themes Between </a:t>
            </a:r>
          </a:p>
          <a:p>
            <a:pPr marL="34290" indent="0" algn="ctr">
              <a:buNone/>
            </a:pPr>
            <a:r>
              <a:rPr lang="en-US" sz="3200" dirty="0">
                <a:solidFill>
                  <a:srgbClr val="0000FF"/>
                </a:solidFill>
                <a:latin typeface="Times New Roman"/>
                <a:cs typeface="Times New Roman"/>
              </a:rPr>
              <a:t>Administrators </a:t>
            </a:r>
          </a:p>
          <a:p>
            <a:pPr marL="34290" indent="0" algn="ctr">
              <a:buNone/>
            </a:pPr>
            <a:r>
              <a:rPr lang="en-US" sz="3200" dirty="0">
                <a:solidFill>
                  <a:srgbClr val="0000FF"/>
                </a:solidFill>
                <a:latin typeface="Times New Roman"/>
                <a:cs typeface="Times New Roman"/>
              </a:rPr>
              <a:t>And</a:t>
            </a:r>
          </a:p>
          <a:p>
            <a:pPr marL="34290" indent="0" algn="ctr">
              <a:buNone/>
            </a:pPr>
            <a:r>
              <a:rPr lang="en-US" sz="3200" dirty="0" smtClean="0">
                <a:solidFill>
                  <a:srgbClr val="0000FF"/>
                </a:solidFill>
                <a:latin typeface="Times New Roman"/>
                <a:cs typeface="Times New Roman"/>
              </a:rPr>
              <a:t>Teachers</a:t>
            </a:r>
            <a:endParaRPr lang="en-US" sz="3200" dirty="0">
              <a:solidFill>
                <a:srgbClr val="0000FF"/>
              </a:solidFill>
              <a:latin typeface="Times New Roman"/>
              <a:cs typeface="Times New Roman"/>
            </a:endParaRPr>
          </a:p>
          <a:p>
            <a:endParaRPr lang="en-US"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64</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02938502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12053405"/>
              </p:ext>
            </p:extLst>
          </p:nvPr>
        </p:nvGraphicFramePr>
        <p:xfrm>
          <a:off x="196741" y="311317"/>
          <a:ext cx="8567191" cy="6287442"/>
        </p:xfrm>
        <a:graphic>
          <a:graphicData uri="http://schemas.openxmlformats.org/drawingml/2006/table">
            <a:tbl>
              <a:tblPr firstRow="1" bandRow="1">
                <a:tableStyleId>{EB9631B5-78F2-41C9-869B-9F39066F8104}</a:tableStyleId>
              </a:tblPr>
              <a:tblGrid>
                <a:gridCol w="974481">
                  <a:extLst>
                    <a:ext uri="{9D8B030D-6E8A-4147-A177-3AD203B41FA5}">
                      <a16:colId xmlns:a16="http://schemas.microsoft.com/office/drawing/2014/main" val="20000"/>
                    </a:ext>
                  </a:extLst>
                </a:gridCol>
                <a:gridCol w="3598334">
                  <a:extLst>
                    <a:ext uri="{9D8B030D-6E8A-4147-A177-3AD203B41FA5}">
                      <a16:colId xmlns:a16="http://schemas.microsoft.com/office/drawing/2014/main" val="20001"/>
                    </a:ext>
                  </a:extLst>
                </a:gridCol>
                <a:gridCol w="3994376">
                  <a:extLst>
                    <a:ext uri="{9D8B030D-6E8A-4147-A177-3AD203B41FA5}">
                      <a16:colId xmlns:a16="http://schemas.microsoft.com/office/drawing/2014/main" val="20002"/>
                    </a:ext>
                  </a:extLst>
                </a:gridCol>
              </a:tblGrid>
              <a:tr h="1388090">
                <a:tc>
                  <a:txBody>
                    <a:bodyPr/>
                    <a:lstStyle/>
                    <a:p>
                      <a:pPr algn="ctr"/>
                      <a:r>
                        <a:rPr lang="en-US" sz="1200" dirty="0" smtClean="0"/>
                        <a:t>Comparing</a:t>
                      </a:r>
                      <a:r>
                        <a:rPr lang="en-US" sz="1200" baseline="0" dirty="0" smtClean="0"/>
                        <a:t> Themes Between </a:t>
                      </a:r>
                    </a:p>
                    <a:p>
                      <a:pPr algn="ctr"/>
                      <a:r>
                        <a:rPr lang="en-US" sz="1200" baseline="0" dirty="0" smtClean="0"/>
                        <a:t>Administrators </a:t>
                      </a:r>
                    </a:p>
                    <a:p>
                      <a:pPr algn="ctr"/>
                      <a:r>
                        <a:rPr lang="en-US" sz="1200" baseline="0" dirty="0" smtClean="0"/>
                        <a:t>And</a:t>
                      </a:r>
                    </a:p>
                    <a:p>
                      <a:pPr algn="ctr"/>
                      <a:r>
                        <a:rPr lang="en-US" sz="1200" baseline="0" dirty="0" smtClean="0"/>
                        <a:t> Teachers</a:t>
                      </a:r>
                      <a:endParaRPr lang="en-US" sz="1200" dirty="0">
                        <a:solidFill>
                          <a:srgbClr val="0000FF"/>
                        </a:solidFill>
                      </a:endParaRP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dirty="0" smtClean="0"/>
                        <a:t>Administrator’s </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dirty="0" smtClean="0"/>
                        <a:t>What strategies do administrators implement for freshman transition programs in relation to academic achievement, classroom discipline, and student attendance?</a:t>
                      </a:r>
                    </a:p>
                    <a:p>
                      <a:pPr algn="ctr"/>
                      <a:endParaRPr lang="en-US" sz="1200"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dirty="0" smtClean="0"/>
                        <a:t>Teachers’</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dirty="0" smtClean="0"/>
                        <a:t>What classroom and instructional strategies do teachers implement for freshman transition programs in relation to academic achievement, classroom discipline, and student attendance? </a:t>
                      </a:r>
                    </a:p>
                    <a:p>
                      <a:pPr algn="ctr"/>
                      <a:endParaRPr lang="en-US" sz="1200" dirty="0"/>
                    </a:p>
                  </a:txBody>
                  <a:tcPr/>
                </a:tc>
                <a:extLst>
                  <a:ext uri="{0D108BD9-81ED-4DB2-BD59-A6C34878D82A}">
                    <a16:rowId xmlns:a16="http://schemas.microsoft.com/office/drawing/2014/main" val="10000"/>
                  </a:ext>
                </a:extLst>
              </a:tr>
              <a:tr h="2010078">
                <a:tc>
                  <a:txBody>
                    <a:bodyPr/>
                    <a:lstStyle/>
                    <a:p>
                      <a:endParaRPr lang="en-US" sz="1200" dirty="0" smtClean="0"/>
                    </a:p>
                    <a:p>
                      <a:r>
                        <a:rPr lang="en-US" sz="1200" dirty="0" smtClean="0"/>
                        <a:t>Academic Achieve-ment</a:t>
                      </a:r>
                      <a:endParaRPr lang="en-US" sz="1200" b="1" dirty="0"/>
                    </a:p>
                  </a:txBody>
                  <a:tcPr/>
                </a:tc>
                <a:tc>
                  <a:txBody>
                    <a:bodyPr/>
                    <a:lstStyle/>
                    <a:p>
                      <a:pPr marL="0" marR="0">
                        <a:spcBef>
                          <a:spcPts val="0"/>
                        </a:spcBef>
                        <a:spcAft>
                          <a:spcPts val="0"/>
                        </a:spcAft>
                      </a:pPr>
                      <a:r>
                        <a:rPr lang="en-US" sz="1200" kern="1200" dirty="0" smtClean="0">
                          <a:solidFill>
                            <a:srgbClr val="FF0000"/>
                          </a:solidFill>
                          <a:effectLst/>
                        </a:rPr>
                        <a:t>Developing</a:t>
                      </a:r>
                      <a:r>
                        <a:rPr lang="en-US" sz="1200" kern="1200" baseline="0" dirty="0" smtClean="0">
                          <a:solidFill>
                            <a:srgbClr val="FF0000"/>
                          </a:solidFill>
                          <a:effectLst/>
                        </a:rPr>
                        <a:t> </a:t>
                      </a:r>
                      <a:r>
                        <a:rPr lang="en-US" sz="1200" kern="1200" dirty="0" smtClean="0">
                          <a:solidFill>
                            <a:srgbClr val="FF0000"/>
                          </a:solidFill>
                          <a:effectLst/>
                        </a:rPr>
                        <a:t>Mentoring Programs</a:t>
                      </a:r>
                      <a:endParaRPr lang="en-US" sz="1200" dirty="0">
                        <a:solidFill>
                          <a:srgbClr val="FF0000"/>
                        </a:solidFill>
                        <a:effectLst/>
                      </a:endParaRPr>
                    </a:p>
                    <a:p>
                      <a:pPr marL="0" marR="0">
                        <a:spcBef>
                          <a:spcPts val="0"/>
                        </a:spcBef>
                        <a:spcAft>
                          <a:spcPts val="0"/>
                        </a:spcAft>
                      </a:pPr>
                      <a:r>
                        <a:rPr lang="en-US" sz="1200" kern="1200" dirty="0" smtClean="0">
                          <a:solidFill>
                            <a:srgbClr val="FF0000"/>
                          </a:solidFill>
                          <a:effectLst/>
                        </a:rPr>
                        <a:t>Implementing Intervention Programs</a:t>
                      </a:r>
                      <a:endParaRPr lang="en-US" sz="1200" dirty="0">
                        <a:solidFill>
                          <a:srgbClr val="FF0000"/>
                        </a:solidFill>
                        <a:effectLst/>
                      </a:endParaRPr>
                    </a:p>
                    <a:p>
                      <a:pPr marL="0" marR="0">
                        <a:spcBef>
                          <a:spcPts val="0"/>
                        </a:spcBef>
                        <a:spcAft>
                          <a:spcPts val="0"/>
                        </a:spcAft>
                      </a:pPr>
                      <a:r>
                        <a:rPr lang="en-US" sz="1200" kern="1200" dirty="0" smtClean="0">
                          <a:solidFill>
                            <a:srgbClr val="FF0000"/>
                          </a:solidFill>
                          <a:effectLst/>
                        </a:rPr>
                        <a:t>Preparing</a:t>
                      </a:r>
                      <a:r>
                        <a:rPr lang="en-US" sz="1200" kern="1200" baseline="0" dirty="0" smtClean="0">
                          <a:solidFill>
                            <a:srgbClr val="FF0000"/>
                          </a:solidFill>
                          <a:effectLst/>
                        </a:rPr>
                        <a:t>  Students for </a:t>
                      </a:r>
                      <a:r>
                        <a:rPr lang="en-US" sz="1200" kern="1200" dirty="0" smtClean="0">
                          <a:solidFill>
                            <a:srgbClr val="FF0000"/>
                          </a:solidFill>
                          <a:effectLst/>
                        </a:rPr>
                        <a:t>College </a:t>
                      </a:r>
                      <a:r>
                        <a:rPr lang="en-US" sz="1200" kern="1200" dirty="0">
                          <a:solidFill>
                            <a:srgbClr val="FF0000"/>
                          </a:solidFill>
                          <a:effectLst/>
                        </a:rPr>
                        <a:t>and </a:t>
                      </a:r>
                      <a:r>
                        <a:rPr lang="en-US" sz="1200" kern="1200" dirty="0" smtClean="0">
                          <a:solidFill>
                            <a:srgbClr val="FF0000"/>
                          </a:solidFill>
                          <a:effectLst/>
                        </a:rPr>
                        <a:t>Career</a:t>
                      </a:r>
                      <a:r>
                        <a:rPr lang="en-US" sz="1200" kern="1200" baseline="0" dirty="0" smtClean="0">
                          <a:solidFill>
                            <a:srgbClr val="FF0000"/>
                          </a:solidFill>
                          <a:effectLst/>
                        </a:rPr>
                        <a:t> </a:t>
                      </a:r>
                      <a:r>
                        <a:rPr lang="en-US" sz="1200" kern="1200" dirty="0" smtClean="0">
                          <a:solidFill>
                            <a:srgbClr val="FF0000"/>
                          </a:solidFill>
                          <a:effectLst/>
                        </a:rPr>
                        <a:t>Readiness</a:t>
                      </a:r>
                    </a:p>
                    <a:p>
                      <a:pPr marL="0" marR="0">
                        <a:spcBef>
                          <a:spcPts val="0"/>
                        </a:spcBef>
                        <a:spcAft>
                          <a:spcPts val="0"/>
                        </a:spcAft>
                      </a:pPr>
                      <a:r>
                        <a:rPr lang="en-US" sz="1200" kern="1200" dirty="0" smtClean="0">
                          <a:solidFill>
                            <a:srgbClr val="FF0000"/>
                          </a:solidFill>
                          <a:effectLst/>
                        </a:rPr>
                        <a:t>Analyzing</a:t>
                      </a:r>
                      <a:r>
                        <a:rPr lang="en-US" sz="1200" kern="1200" baseline="0" dirty="0" smtClean="0">
                          <a:solidFill>
                            <a:srgbClr val="FF0000"/>
                          </a:solidFill>
                          <a:effectLst/>
                        </a:rPr>
                        <a:t> Student Data</a:t>
                      </a:r>
                      <a:endParaRPr lang="en-US" sz="1200" dirty="0">
                        <a:solidFill>
                          <a:srgbClr val="FF0000"/>
                        </a:solidFill>
                        <a:effectLst/>
                      </a:endParaRPr>
                    </a:p>
                    <a:p>
                      <a:pPr marL="0" marR="0">
                        <a:spcBef>
                          <a:spcPts val="0"/>
                        </a:spcBef>
                        <a:spcAft>
                          <a:spcPts val="0"/>
                        </a:spcAft>
                      </a:pPr>
                      <a:r>
                        <a:rPr lang="en-US" sz="1200" kern="1200" dirty="0" smtClean="0">
                          <a:solidFill>
                            <a:srgbClr val="FF0000"/>
                          </a:solidFill>
                          <a:effectLst/>
                        </a:rPr>
                        <a:t>Providing Early </a:t>
                      </a:r>
                      <a:r>
                        <a:rPr lang="en-US" sz="1200" kern="1200" dirty="0">
                          <a:solidFill>
                            <a:srgbClr val="FF0000"/>
                          </a:solidFill>
                          <a:effectLst/>
                        </a:rPr>
                        <a:t>Academic Warnings</a:t>
                      </a:r>
                      <a:endParaRPr lang="en-US" sz="1200" dirty="0">
                        <a:solidFill>
                          <a:srgbClr val="FF0000"/>
                        </a:solidFill>
                        <a:effectLst/>
                      </a:endParaRPr>
                    </a:p>
                    <a:p>
                      <a:pPr marL="0" marR="0">
                        <a:spcBef>
                          <a:spcPts val="0"/>
                        </a:spcBef>
                        <a:spcAft>
                          <a:spcPts val="0"/>
                        </a:spcAft>
                      </a:pPr>
                      <a:r>
                        <a:rPr lang="en-US" sz="1200" kern="1200" dirty="0" smtClean="0">
                          <a:solidFill>
                            <a:srgbClr val="FF0000"/>
                          </a:solidFill>
                          <a:effectLst/>
                        </a:rPr>
                        <a:t>Retaining Small </a:t>
                      </a:r>
                      <a:r>
                        <a:rPr lang="en-US" sz="1200" kern="1200" dirty="0">
                          <a:solidFill>
                            <a:srgbClr val="FF0000"/>
                          </a:solidFill>
                          <a:effectLst/>
                        </a:rPr>
                        <a:t>Learning Communities</a:t>
                      </a:r>
                      <a:endParaRPr lang="en-US" sz="1200" dirty="0">
                        <a:solidFill>
                          <a:srgbClr val="FF0000"/>
                        </a:solidFill>
                        <a:effectLst/>
                      </a:endParaRPr>
                    </a:p>
                    <a:p>
                      <a:pPr marL="0" marR="0">
                        <a:spcBef>
                          <a:spcPts val="0"/>
                        </a:spcBef>
                        <a:spcAft>
                          <a:spcPts val="0"/>
                        </a:spcAft>
                      </a:pPr>
                      <a:r>
                        <a:rPr lang="en-US" sz="1200" kern="1200" dirty="0" smtClean="0">
                          <a:solidFill>
                            <a:srgbClr val="FF0000"/>
                          </a:solidFill>
                          <a:effectLst/>
                        </a:rPr>
                        <a:t>Planning with</a:t>
                      </a:r>
                      <a:r>
                        <a:rPr lang="en-US" sz="1200" kern="1200" baseline="0" dirty="0" smtClean="0">
                          <a:solidFill>
                            <a:srgbClr val="FF0000"/>
                          </a:solidFill>
                          <a:effectLst/>
                        </a:rPr>
                        <a:t> </a:t>
                      </a:r>
                      <a:r>
                        <a:rPr lang="en-US" sz="1200" kern="1200" dirty="0" smtClean="0">
                          <a:solidFill>
                            <a:srgbClr val="FF0000"/>
                          </a:solidFill>
                          <a:effectLst/>
                        </a:rPr>
                        <a:t>Flexibility</a:t>
                      </a:r>
                      <a:endParaRPr lang="en-US" sz="1200" b="1" dirty="0">
                        <a:solidFill>
                          <a:srgbClr val="FF0000"/>
                        </a:solidFill>
                        <a:effectLst/>
                        <a:latin typeface="Cambria"/>
                        <a:ea typeface="ＭＳ 明朝"/>
                        <a:cs typeface="Times New Roman"/>
                      </a:endParaRPr>
                    </a:p>
                  </a:txBody>
                  <a:tcPr/>
                </a:tc>
                <a:tc>
                  <a:txBody>
                    <a:bodyPr/>
                    <a:lstStyle/>
                    <a:p>
                      <a:r>
                        <a:rPr lang="en-US" sz="1350" kern="1200" dirty="0" smtClean="0">
                          <a:solidFill>
                            <a:srgbClr val="FF0000"/>
                          </a:solidFill>
                          <a:effectLst/>
                        </a:rPr>
                        <a:t>Developing</a:t>
                      </a:r>
                      <a:r>
                        <a:rPr lang="en-US" sz="1350" kern="1200" baseline="0" dirty="0" smtClean="0">
                          <a:solidFill>
                            <a:srgbClr val="FF0000"/>
                          </a:solidFill>
                          <a:effectLst/>
                        </a:rPr>
                        <a:t> </a:t>
                      </a:r>
                      <a:r>
                        <a:rPr lang="en-US" sz="1350" kern="1200" dirty="0" smtClean="0">
                          <a:solidFill>
                            <a:srgbClr val="FF0000"/>
                          </a:solidFill>
                          <a:effectLst/>
                        </a:rPr>
                        <a:t>Mentoring Programs </a:t>
                      </a:r>
                    </a:p>
                    <a:p>
                      <a:r>
                        <a:rPr lang="en-US" sz="1350" kern="1200" dirty="0" smtClean="0">
                          <a:solidFill>
                            <a:schemeClr val="tx1"/>
                          </a:solidFill>
                          <a:effectLst/>
                        </a:rPr>
                        <a:t>Fostering Parental Involvement</a:t>
                      </a:r>
                    </a:p>
                    <a:p>
                      <a:r>
                        <a:rPr lang="en-US" sz="1350" kern="1200" dirty="0" smtClean="0">
                          <a:solidFill>
                            <a:srgbClr val="FF0000"/>
                          </a:solidFill>
                          <a:effectLst/>
                        </a:rPr>
                        <a:t>Implementing Intervention Programs</a:t>
                      </a:r>
                    </a:p>
                    <a:p>
                      <a:r>
                        <a:rPr lang="en-US" sz="1350" kern="1200" dirty="0" smtClean="0">
                          <a:solidFill>
                            <a:srgbClr val="FF0000"/>
                          </a:solidFill>
                          <a:effectLst/>
                        </a:rPr>
                        <a:t>Analyzing</a:t>
                      </a:r>
                      <a:r>
                        <a:rPr lang="en-US" sz="1350" kern="1200" baseline="0" dirty="0" smtClean="0">
                          <a:solidFill>
                            <a:srgbClr val="FF0000"/>
                          </a:solidFill>
                          <a:effectLst/>
                        </a:rPr>
                        <a:t> Student Data</a:t>
                      </a:r>
                      <a:endParaRPr lang="en-US" sz="1350" kern="1200" dirty="0" smtClean="0">
                        <a:solidFill>
                          <a:srgbClr val="FF0000"/>
                        </a:solidFill>
                        <a:effectLst/>
                      </a:endParaRPr>
                    </a:p>
                    <a:p>
                      <a:r>
                        <a:rPr lang="en-US" sz="1350" kern="1200" dirty="0" smtClean="0">
                          <a:solidFill>
                            <a:srgbClr val="FF0000"/>
                          </a:solidFill>
                          <a:effectLst/>
                        </a:rPr>
                        <a:t>Preparing</a:t>
                      </a:r>
                      <a:r>
                        <a:rPr lang="en-US" sz="1350" kern="1200" baseline="0" dirty="0" smtClean="0">
                          <a:solidFill>
                            <a:srgbClr val="FF0000"/>
                          </a:solidFill>
                          <a:effectLst/>
                        </a:rPr>
                        <a:t> Students for </a:t>
                      </a:r>
                      <a:r>
                        <a:rPr lang="en-US" sz="1350" kern="1200" dirty="0" smtClean="0">
                          <a:solidFill>
                            <a:srgbClr val="FF0000"/>
                          </a:solidFill>
                          <a:effectLst/>
                        </a:rPr>
                        <a:t>College and Career Readiness</a:t>
                      </a:r>
                    </a:p>
                    <a:p>
                      <a:r>
                        <a:rPr lang="en-US" sz="1350" kern="1200" baseline="0" dirty="0" smtClean="0">
                          <a:solidFill>
                            <a:srgbClr val="FF0000"/>
                          </a:solidFill>
                          <a:effectLst/>
                        </a:rPr>
                        <a:t>Retaining </a:t>
                      </a:r>
                      <a:r>
                        <a:rPr lang="en-US" sz="1350" kern="1200" dirty="0" smtClean="0">
                          <a:solidFill>
                            <a:srgbClr val="FF0000"/>
                          </a:solidFill>
                          <a:effectLst/>
                        </a:rPr>
                        <a:t>Small Learning Communities</a:t>
                      </a:r>
                    </a:p>
                    <a:p>
                      <a:r>
                        <a:rPr lang="en-US" sz="1350" kern="1200" dirty="0" smtClean="0">
                          <a:solidFill>
                            <a:srgbClr val="FF0000"/>
                          </a:solidFill>
                          <a:effectLst/>
                        </a:rPr>
                        <a:t>Providing Early Academic Warnings</a:t>
                      </a:r>
                    </a:p>
                    <a:p>
                      <a:r>
                        <a:rPr lang="en-US" sz="1350" kern="1200" dirty="0" smtClean="0">
                          <a:solidFill>
                            <a:srgbClr val="FF0000"/>
                          </a:solidFill>
                          <a:effectLst/>
                        </a:rPr>
                        <a:t>Planning with Flexibility</a:t>
                      </a:r>
                      <a:endParaRPr lang="en-US" sz="1350" b="1" kern="1200" dirty="0" smtClean="0">
                        <a:solidFill>
                          <a:srgbClr val="FF0000"/>
                        </a:solidFill>
                        <a:effectLst/>
                        <a:latin typeface="+mn-lt"/>
                        <a:ea typeface="+mn-ea"/>
                        <a:cs typeface="+mn-cs"/>
                      </a:endParaRPr>
                    </a:p>
                  </a:txBody>
                  <a:tcPr/>
                </a:tc>
                <a:extLst>
                  <a:ext uri="{0D108BD9-81ED-4DB2-BD59-A6C34878D82A}">
                    <a16:rowId xmlns:a16="http://schemas.microsoft.com/office/drawing/2014/main" val="10001"/>
                  </a:ext>
                </a:extLst>
              </a:tr>
              <a:tr h="1563394">
                <a:tc>
                  <a:txBody>
                    <a:bodyPr/>
                    <a:lstStyle/>
                    <a:p>
                      <a:endParaRPr lang="en-US" sz="1200" dirty="0" smtClean="0"/>
                    </a:p>
                    <a:p>
                      <a:pPr lvl="0"/>
                      <a:endParaRPr lang="en-US" sz="1200" dirty="0" smtClean="0"/>
                    </a:p>
                    <a:p>
                      <a:r>
                        <a:rPr lang="en-US" sz="1200" dirty="0" smtClean="0"/>
                        <a:t>Classroom Discipline</a:t>
                      </a:r>
                    </a:p>
                    <a:p>
                      <a:endParaRPr lang="en-US" sz="1200" b="1" dirty="0" smtClean="0"/>
                    </a:p>
                  </a:txBody>
                  <a:tcPr/>
                </a:tc>
                <a:tc>
                  <a:txBody>
                    <a:bodyPr/>
                    <a:lstStyle/>
                    <a:p>
                      <a:pPr marL="0" marR="0">
                        <a:spcBef>
                          <a:spcPts val="0"/>
                        </a:spcBef>
                        <a:spcAft>
                          <a:spcPts val="0"/>
                        </a:spcAft>
                      </a:pPr>
                      <a:r>
                        <a:rPr lang="en-US" sz="1200" kern="1200" dirty="0" smtClean="0">
                          <a:solidFill>
                            <a:srgbClr val="0000FF"/>
                          </a:solidFill>
                          <a:effectLst/>
                        </a:rPr>
                        <a:t>Developing</a:t>
                      </a:r>
                      <a:r>
                        <a:rPr lang="en-US" sz="1200" kern="1200" baseline="0" dirty="0" smtClean="0">
                          <a:solidFill>
                            <a:srgbClr val="0000FF"/>
                          </a:solidFill>
                          <a:effectLst/>
                        </a:rPr>
                        <a:t> </a:t>
                      </a:r>
                      <a:r>
                        <a:rPr lang="en-US" sz="1200" kern="1200" dirty="0" smtClean="0">
                          <a:solidFill>
                            <a:srgbClr val="0000FF"/>
                          </a:solidFill>
                          <a:effectLst/>
                        </a:rPr>
                        <a:t>Mentoring Programs</a:t>
                      </a:r>
                      <a:r>
                        <a:rPr lang="en-US" sz="1200" kern="1200" baseline="0" dirty="0" smtClean="0">
                          <a:solidFill>
                            <a:srgbClr val="0000FF"/>
                          </a:solidFill>
                          <a:effectLst/>
                        </a:rPr>
                        <a:t> </a:t>
                      </a:r>
                      <a:endParaRPr lang="en-US" sz="1200" dirty="0">
                        <a:solidFill>
                          <a:srgbClr val="0000FF"/>
                        </a:solidFill>
                        <a:effectLst/>
                      </a:endParaRPr>
                    </a:p>
                    <a:p>
                      <a:pPr marL="0" marR="0">
                        <a:spcBef>
                          <a:spcPts val="0"/>
                        </a:spcBef>
                        <a:spcAft>
                          <a:spcPts val="0"/>
                        </a:spcAft>
                      </a:pPr>
                      <a:r>
                        <a:rPr lang="en-US" sz="1200" kern="1200" dirty="0" smtClean="0">
                          <a:solidFill>
                            <a:srgbClr val="0000FF"/>
                          </a:solidFill>
                          <a:effectLst/>
                        </a:rPr>
                        <a:t>Communicating</a:t>
                      </a:r>
                      <a:r>
                        <a:rPr lang="en-US" sz="1200" kern="1200" baseline="0" dirty="0" smtClean="0">
                          <a:solidFill>
                            <a:srgbClr val="0000FF"/>
                          </a:solidFill>
                          <a:effectLst/>
                        </a:rPr>
                        <a:t> Effective </a:t>
                      </a:r>
                      <a:r>
                        <a:rPr lang="en-US" sz="1200" kern="1200" dirty="0" smtClean="0">
                          <a:solidFill>
                            <a:srgbClr val="0000FF"/>
                          </a:solidFill>
                          <a:effectLst/>
                        </a:rPr>
                        <a:t>Supervision</a:t>
                      </a:r>
                    </a:p>
                    <a:p>
                      <a:pPr marL="0" marR="0">
                        <a:spcBef>
                          <a:spcPts val="0"/>
                        </a:spcBef>
                        <a:spcAft>
                          <a:spcPts val="0"/>
                        </a:spcAft>
                      </a:pPr>
                      <a:r>
                        <a:rPr lang="en-US" sz="1200" kern="1200" dirty="0" smtClean="0">
                          <a:solidFill>
                            <a:srgbClr val="000000"/>
                          </a:solidFill>
                          <a:effectLst/>
                        </a:rPr>
                        <a:t>Demonstrating</a:t>
                      </a:r>
                      <a:r>
                        <a:rPr lang="en-US" sz="1200" kern="1200" baseline="0" dirty="0" smtClean="0">
                          <a:solidFill>
                            <a:srgbClr val="000000"/>
                          </a:solidFill>
                          <a:effectLst/>
                        </a:rPr>
                        <a:t> Positive </a:t>
                      </a:r>
                      <a:r>
                        <a:rPr lang="en-US" sz="1200" kern="1200" dirty="0" smtClean="0">
                          <a:solidFill>
                            <a:srgbClr val="000000"/>
                          </a:solidFill>
                          <a:effectLst/>
                        </a:rPr>
                        <a:t>Character Traits</a:t>
                      </a:r>
                      <a:endParaRPr lang="en-US" sz="1200" dirty="0">
                        <a:solidFill>
                          <a:srgbClr val="000000"/>
                        </a:solidFill>
                        <a:effectLst/>
                      </a:endParaRPr>
                    </a:p>
                    <a:p>
                      <a:pPr marL="0" marR="0">
                        <a:spcBef>
                          <a:spcPts val="0"/>
                        </a:spcBef>
                        <a:spcAft>
                          <a:spcPts val="0"/>
                        </a:spcAft>
                      </a:pPr>
                      <a:r>
                        <a:rPr lang="en-US" sz="1200" kern="1200" dirty="0" smtClean="0">
                          <a:solidFill>
                            <a:srgbClr val="000000"/>
                          </a:solidFill>
                          <a:effectLst/>
                        </a:rPr>
                        <a:t>Creating a Positive </a:t>
                      </a:r>
                      <a:r>
                        <a:rPr lang="en-US" sz="1200" kern="1200" dirty="0">
                          <a:solidFill>
                            <a:srgbClr val="000000"/>
                          </a:solidFill>
                          <a:effectLst/>
                        </a:rPr>
                        <a:t>School </a:t>
                      </a:r>
                      <a:r>
                        <a:rPr lang="en-US" sz="1200" kern="1200" dirty="0" smtClean="0">
                          <a:solidFill>
                            <a:srgbClr val="000000"/>
                          </a:solidFill>
                          <a:effectLst/>
                        </a:rPr>
                        <a:t>Climates</a:t>
                      </a:r>
                      <a:endParaRPr lang="en-US" sz="1200" dirty="0">
                        <a:solidFill>
                          <a:srgbClr val="000000"/>
                        </a:solidFill>
                        <a:effectLst/>
                      </a:endParaRPr>
                    </a:p>
                    <a:p>
                      <a:pPr marL="0" marR="0">
                        <a:spcBef>
                          <a:spcPts val="0"/>
                        </a:spcBef>
                        <a:spcAft>
                          <a:spcPts val="0"/>
                        </a:spcAft>
                      </a:pPr>
                      <a:r>
                        <a:rPr lang="en-US" sz="1200" kern="1200" dirty="0" smtClean="0">
                          <a:solidFill>
                            <a:srgbClr val="0000FF"/>
                          </a:solidFill>
                          <a:effectLst/>
                        </a:rPr>
                        <a:t>Fostering Parental </a:t>
                      </a:r>
                      <a:r>
                        <a:rPr lang="en-US" sz="1200" kern="1200" dirty="0">
                          <a:solidFill>
                            <a:srgbClr val="0000FF"/>
                          </a:solidFill>
                          <a:effectLst/>
                        </a:rPr>
                        <a:t>Involvement</a:t>
                      </a:r>
                      <a:endParaRPr lang="en-US" sz="1200" dirty="0">
                        <a:solidFill>
                          <a:srgbClr val="0000FF"/>
                        </a:solidFill>
                        <a:effectLst/>
                      </a:endParaRPr>
                    </a:p>
                    <a:p>
                      <a:pPr marL="0" marR="0">
                        <a:spcBef>
                          <a:spcPts val="0"/>
                        </a:spcBef>
                        <a:spcAft>
                          <a:spcPts val="0"/>
                        </a:spcAft>
                      </a:pPr>
                      <a:r>
                        <a:rPr lang="en-US" sz="1200" kern="1200" dirty="0" smtClean="0">
                          <a:solidFill>
                            <a:srgbClr val="0000FF"/>
                          </a:solidFill>
                          <a:effectLst/>
                        </a:rPr>
                        <a:t>Retaining Small </a:t>
                      </a:r>
                      <a:r>
                        <a:rPr lang="en-US" sz="1200" kern="1200" dirty="0">
                          <a:solidFill>
                            <a:srgbClr val="0000FF"/>
                          </a:solidFill>
                          <a:effectLst/>
                        </a:rPr>
                        <a:t>Learning Communities</a:t>
                      </a:r>
                      <a:endParaRPr lang="en-US" sz="1200" dirty="0">
                        <a:solidFill>
                          <a:srgbClr val="0000FF"/>
                        </a:solidFill>
                        <a:effectLst/>
                      </a:endParaRPr>
                    </a:p>
                    <a:p>
                      <a:pPr marL="0" marR="0">
                        <a:spcBef>
                          <a:spcPts val="0"/>
                        </a:spcBef>
                        <a:spcAft>
                          <a:spcPts val="0"/>
                        </a:spcAft>
                      </a:pPr>
                      <a:r>
                        <a:rPr lang="en-US" sz="1200" b="0" kern="1200" dirty="0" smtClean="0">
                          <a:solidFill>
                            <a:srgbClr val="0000FF"/>
                          </a:solidFill>
                          <a:effectLst/>
                          <a:latin typeface="+mn-lt"/>
                          <a:ea typeface="+mn-ea"/>
                          <a:cs typeface="+mn-cs"/>
                        </a:rPr>
                        <a:t>Fostering</a:t>
                      </a:r>
                      <a:r>
                        <a:rPr lang="en-US" sz="1200" b="0" kern="1200" baseline="0" dirty="0" smtClean="0">
                          <a:solidFill>
                            <a:srgbClr val="0000FF"/>
                          </a:solidFill>
                          <a:effectLst/>
                          <a:latin typeface="+mn-lt"/>
                          <a:ea typeface="+mn-ea"/>
                          <a:cs typeface="+mn-cs"/>
                        </a:rPr>
                        <a:t> Collaboration</a:t>
                      </a:r>
                      <a:endParaRPr lang="en-US" sz="1200" b="1" dirty="0">
                        <a:solidFill>
                          <a:srgbClr val="0000FF"/>
                        </a:solidFill>
                        <a:effectLst/>
                        <a:latin typeface="Cambria"/>
                        <a:ea typeface="ＭＳ 明朝"/>
                        <a:cs typeface="Times New Roman"/>
                      </a:endParaRPr>
                    </a:p>
                  </a:txBody>
                  <a:tcPr/>
                </a:tc>
                <a:tc>
                  <a:txBody>
                    <a:bodyPr/>
                    <a:lstStyle/>
                    <a:p>
                      <a:pPr marL="0" marR="0">
                        <a:spcBef>
                          <a:spcPts val="0"/>
                        </a:spcBef>
                        <a:spcAft>
                          <a:spcPts val="0"/>
                        </a:spcAft>
                      </a:pPr>
                      <a:r>
                        <a:rPr lang="en-US" sz="1350" kern="1200" dirty="0" smtClean="0">
                          <a:solidFill>
                            <a:srgbClr val="0000FF"/>
                          </a:solidFill>
                          <a:effectLst/>
                        </a:rPr>
                        <a:t>Fostering</a:t>
                      </a:r>
                      <a:r>
                        <a:rPr lang="en-US" sz="1350" kern="1200" baseline="0" dirty="0" smtClean="0">
                          <a:solidFill>
                            <a:srgbClr val="0000FF"/>
                          </a:solidFill>
                          <a:effectLst/>
                        </a:rPr>
                        <a:t> </a:t>
                      </a:r>
                      <a:r>
                        <a:rPr lang="en-US" sz="1350" kern="1200" dirty="0" smtClean="0">
                          <a:solidFill>
                            <a:srgbClr val="0000FF"/>
                          </a:solidFill>
                          <a:effectLst/>
                        </a:rPr>
                        <a:t>Parental </a:t>
                      </a:r>
                      <a:r>
                        <a:rPr lang="en-US" sz="1350" kern="1200" dirty="0">
                          <a:solidFill>
                            <a:srgbClr val="0000FF"/>
                          </a:solidFill>
                          <a:effectLst/>
                        </a:rPr>
                        <a:t>Involvement</a:t>
                      </a:r>
                      <a:endParaRPr lang="en-US" sz="1350" dirty="0">
                        <a:solidFill>
                          <a:srgbClr val="0000FF"/>
                        </a:solidFill>
                        <a:effectLst/>
                      </a:endParaRPr>
                    </a:p>
                    <a:p>
                      <a:pPr marL="0" marR="0">
                        <a:spcBef>
                          <a:spcPts val="0"/>
                        </a:spcBef>
                        <a:spcAft>
                          <a:spcPts val="0"/>
                        </a:spcAft>
                      </a:pPr>
                      <a:r>
                        <a:rPr lang="en-US" sz="1350" kern="1200" dirty="0" smtClean="0">
                          <a:solidFill>
                            <a:schemeClr val="tx1"/>
                          </a:solidFill>
                          <a:effectLst/>
                        </a:rPr>
                        <a:t>Administrative </a:t>
                      </a:r>
                      <a:r>
                        <a:rPr lang="en-US" sz="1350" kern="1200" dirty="0">
                          <a:solidFill>
                            <a:schemeClr val="tx1"/>
                          </a:solidFill>
                          <a:effectLst/>
                        </a:rPr>
                        <a:t>Support</a:t>
                      </a:r>
                      <a:endParaRPr lang="en-US" sz="1350" dirty="0">
                        <a:solidFill>
                          <a:schemeClr val="tx1"/>
                        </a:solidFill>
                        <a:effectLst/>
                      </a:endParaRPr>
                    </a:p>
                    <a:p>
                      <a:pPr marL="0" marR="0">
                        <a:spcBef>
                          <a:spcPts val="0"/>
                        </a:spcBef>
                        <a:spcAft>
                          <a:spcPts val="0"/>
                        </a:spcAft>
                      </a:pPr>
                      <a:r>
                        <a:rPr lang="en-US" sz="1350" kern="1200" dirty="0" smtClean="0">
                          <a:solidFill>
                            <a:srgbClr val="0000FF"/>
                          </a:solidFill>
                          <a:effectLst/>
                        </a:rPr>
                        <a:t>Developing</a:t>
                      </a:r>
                      <a:r>
                        <a:rPr lang="en-US" sz="1350" kern="1200" baseline="0" dirty="0" smtClean="0">
                          <a:solidFill>
                            <a:srgbClr val="0000FF"/>
                          </a:solidFill>
                          <a:effectLst/>
                        </a:rPr>
                        <a:t> </a:t>
                      </a:r>
                      <a:r>
                        <a:rPr lang="en-US" sz="1350" kern="1200" dirty="0" smtClean="0">
                          <a:solidFill>
                            <a:srgbClr val="0000FF"/>
                          </a:solidFill>
                          <a:effectLst/>
                        </a:rPr>
                        <a:t>Mentoring Programs</a:t>
                      </a:r>
                      <a:endParaRPr lang="en-US" sz="1350" dirty="0">
                        <a:solidFill>
                          <a:srgbClr val="0000FF"/>
                        </a:solidFill>
                        <a:effectLst/>
                      </a:endParaRPr>
                    </a:p>
                    <a:p>
                      <a:pPr marL="0" marR="0">
                        <a:spcBef>
                          <a:spcPts val="0"/>
                        </a:spcBef>
                        <a:spcAft>
                          <a:spcPts val="0"/>
                        </a:spcAft>
                      </a:pPr>
                      <a:r>
                        <a:rPr lang="en-US" sz="1350" kern="1200" dirty="0" smtClean="0">
                          <a:solidFill>
                            <a:srgbClr val="0000FF"/>
                          </a:solidFill>
                          <a:effectLst/>
                        </a:rPr>
                        <a:t>Retaining</a:t>
                      </a:r>
                      <a:r>
                        <a:rPr lang="en-US" sz="1350" kern="1200" baseline="0" dirty="0" smtClean="0">
                          <a:solidFill>
                            <a:srgbClr val="0000FF"/>
                          </a:solidFill>
                          <a:effectLst/>
                        </a:rPr>
                        <a:t> </a:t>
                      </a:r>
                      <a:r>
                        <a:rPr lang="en-US" sz="1350" kern="1200" dirty="0" smtClean="0">
                          <a:solidFill>
                            <a:srgbClr val="0000FF"/>
                          </a:solidFill>
                          <a:effectLst/>
                        </a:rPr>
                        <a:t>Small </a:t>
                      </a:r>
                      <a:r>
                        <a:rPr lang="en-US" sz="1350" kern="1200" dirty="0">
                          <a:solidFill>
                            <a:srgbClr val="0000FF"/>
                          </a:solidFill>
                          <a:effectLst/>
                        </a:rPr>
                        <a:t>Learning Communities</a:t>
                      </a:r>
                      <a:endParaRPr lang="en-US" sz="1350" dirty="0">
                        <a:solidFill>
                          <a:srgbClr val="0000FF"/>
                        </a:solidFill>
                        <a:effectLst/>
                      </a:endParaRPr>
                    </a:p>
                    <a:p>
                      <a:pPr marL="0" marR="0">
                        <a:spcBef>
                          <a:spcPts val="0"/>
                        </a:spcBef>
                        <a:spcAft>
                          <a:spcPts val="0"/>
                        </a:spcAft>
                      </a:pPr>
                      <a:r>
                        <a:rPr lang="en-US" sz="1350" kern="1200" dirty="0" smtClean="0">
                          <a:solidFill>
                            <a:srgbClr val="0000FF"/>
                          </a:solidFill>
                          <a:effectLst/>
                        </a:rPr>
                        <a:t>Communicating</a:t>
                      </a:r>
                      <a:r>
                        <a:rPr lang="en-US" sz="1350" kern="1200" baseline="0" dirty="0" smtClean="0">
                          <a:solidFill>
                            <a:srgbClr val="0000FF"/>
                          </a:solidFill>
                          <a:effectLst/>
                        </a:rPr>
                        <a:t> Effective</a:t>
                      </a:r>
                      <a:r>
                        <a:rPr lang="en-US" sz="1350" kern="1200" dirty="0" smtClean="0">
                          <a:solidFill>
                            <a:srgbClr val="0000FF"/>
                          </a:solidFill>
                          <a:effectLst/>
                        </a:rPr>
                        <a:t> </a:t>
                      </a:r>
                      <a:r>
                        <a:rPr lang="en-US" sz="1350" kern="1200" dirty="0">
                          <a:solidFill>
                            <a:srgbClr val="0000FF"/>
                          </a:solidFill>
                          <a:effectLst/>
                        </a:rPr>
                        <a:t>Supervision</a:t>
                      </a:r>
                      <a:endParaRPr lang="en-US" sz="1350" dirty="0">
                        <a:solidFill>
                          <a:srgbClr val="0000FF"/>
                        </a:solidFill>
                        <a:effectLst/>
                      </a:endParaRPr>
                    </a:p>
                    <a:p>
                      <a:pPr marL="0" marR="0">
                        <a:spcBef>
                          <a:spcPts val="0"/>
                        </a:spcBef>
                        <a:spcAft>
                          <a:spcPts val="0"/>
                        </a:spcAft>
                      </a:pPr>
                      <a:r>
                        <a:rPr lang="en-US" sz="1350" b="0" kern="1200" dirty="0" smtClean="0">
                          <a:solidFill>
                            <a:srgbClr val="0000FF"/>
                          </a:solidFill>
                          <a:effectLst/>
                          <a:latin typeface="+mn-lt"/>
                          <a:ea typeface="+mn-ea"/>
                          <a:cs typeface="+mn-cs"/>
                        </a:rPr>
                        <a:t>Fostering</a:t>
                      </a:r>
                      <a:r>
                        <a:rPr lang="en-US" sz="1350" b="0" kern="1200" baseline="0" dirty="0" smtClean="0">
                          <a:solidFill>
                            <a:srgbClr val="0000FF"/>
                          </a:solidFill>
                          <a:effectLst/>
                          <a:latin typeface="+mn-lt"/>
                          <a:ea typeface="+mn-ea"/>
                          <a:cs typeface="+mn-cs"/>
                        </a:rPr>
                        <a:t> Collaboration</a:t>
                      </a:r>
                      <a:endParaRPr lang="en-US" sz="1350" b="1" dirty="0">
                        <a:solidFill>
                          <a:srgbClr val="0000FF"/>
                        </a:solidFill>
                        <a:effectLst/>
                        <a:latin typeface="Cambria"/>
                        <a:ea typeface="ＭＳ 明朝"/>
                        <a:cs typeface="Times New Roman"/>
                      </a:endParaRPr>
                    </a:p>
                  </a:txBody>
                  <a:tcPr/>
                </a:tc>
                <a:extLst>
                  <a:ext uri="{0D108BD9-81ED-4DB2-BD59-A6C34878D82A}">
                    <a16:rowId xmlns:a16="http://schemas.microsoft.com/office/drawing/2014/main" val="10002"/>
                  </a:ext>
                </a:extLst>
              </a:tr>
              <a:tr h="1079486">
                <a:tc>
                  <a:txBody>
                    <a:bodyPr/>
                    <a:lstStyle/>
                    <a:p>
                      <a:endParaRPr lang="en-US" sz="1200" dirty="0" smtClean="0"/>
                    </a:p>
                    <a:p>
                      <a:r>
                        <a:rPr lang="en-US" sz="1200" dirty="0" smtClean="0"/>
                        <a:t>Student Attendance</a:t>
                      </a:r>
                      <a:endParaRPr lang="en-US" sz="1200" b="1" dirty="0" smtClean="0"/>
                    </a:p>
                  </a:txBody>
                  <a:tcPr/>
                </a:tc>
                <a:tc>
                  <a:txBody>
                    <a:bodyPr/>
                    <a:lstStyle/>
                    <a:p>
                      <a:pPr marL="0" marR="0">
                        <a:spcBef>
                          <a:spcPts val="0"/>
                        </a:spcBef>
                        <a:spcAft>
                          <a:spcPts val="0"/>
                        </a:spcAft>
                      </a:pPr>
                      <a:r>
                        <a:rPr lang="en-US" sz="1200" kern="1200" dirty="0" smtClean="0">
                          <a:solidFill>
                            <a:srgbClr val="008000"/>
                          </a:solidFill>
                          <a:effectLst/>
                        </a:rPr>
                        <a:t>Developing</a:t>
                      </a:r>
                      <a:r>
                        <a:rPr lang="en-US" sz="1200" kern="1200" baseline="0" dirty="0" smtClean="0">
                          <a:solidFill>
                            <a:srgbClr val="008000"/>
                          </a:solidFill>
                          <a:effectLst/>
                        </a:rPr>
                        <a:t> </a:t>
                      </a:r>
                      <a:r>
                        <a:rPr lang="en-US" sz="1200" kern="1200" dirty="0" smtClean="0">
                          <a:solidFill>
                            <a:srgbClr val="008000"/>
                          </a:solidFill>
                          <a:effectLst/>
                        </a:rPr>
                        <a:t>Mentoring Programs</a:t>
                      </a:r>
                      <a:r>
                        <a:rPr lang="en-US" sz="1200" kern="1200" baseline="0" dirty="0" smtClean="0">
                          <a:solidFill>
                            <a:srgbClr val="008000"/>
                          </a:solidFill>
                          <a:effectLst/>
                        </a:rPr>
                        <a:t> </a:t>
                      </a:r>
                      <a:endParaRPr lang="en-US" sz="1200" dirty="0">
                        <a:solidFill>
                          <a:srgbClr val="008000"/>
                        </a:solidFill>
                        <a:effectLst/>
                      </a:endParaRPr>
                    </a:p>
                    <a:p>
                      <a:pPr marL="0" marR="0">
                        <a:spcBef>
                          <a:spcPts val="0"/>
                        </a:spcBef>
                        <a:spcAft>
                          <a:spcPts val="0"/>
                        </a:spcAft>
                      </a:pPr>
                      <a:r>
                        <a:rPr lang="en-US" sz="1200" kern="1200" dirty="0" smtClean="0">
                          <a:solidFill>
                            <a:srgbClr val="008000"/>
                          </a:solidFill>
                          <a:effectLst/>
                        </a:rPr>
                        <a:t>Communicating</a:t>
                      </a:r>
                      <a:r>
                        <a:rPr lang="en-US" sz="1200" kern="1200" baseline="0" dirty="0" smtClean="0">
                          <a:solidFill>
                            <a:srgbClr val="008000"/>
                          </a:solidFill>
                          <a:effectLst/>
                        </a:rPr>
                        <a:t> Effective </a:t>
                      </a:r>
                      <a:r>
                        <a:rPr lang="en-US" sz="1200" kern="1200" dirty="0" smtClean="0">
                          <a:solidFill>
                            <a:srgbClr val="008000"/>
                          </a:solidFill>
                          <a:effectLst/>
                        </a:rPr>
                        <a:t>Supervision</a:t>
                      </a:r>
                      <a:endParaRPr lang="en-US" sz="1200" b="1" dirty="0">
                        <a:solidFill>
                          <a:srgbClr val="008000"/>
                        </a:solidFill>
                        <a:effectLst/>
                        <a:latin typeface="Cambria"/>
                        <a:ea typeface="ＭＳ 明朝"/>
                        <a:cs typeface="Times New Roman"/>
                      </a:endParaRPr>
                    </a:p>
                  </a:txBody>
                  <a:tcPr/>
                </a:tc>
                <a:tc>
                  <a:txBody>
                    <a:bodyPr/>
                    <a:lstStyle/>
                    <a:p>
                      <a:r>
                        <a:rPr lang="en-US" sz="1350" kern="1200" dirty="0" smtClean="0">
                          <a:solidFill>
                            <a:schemeClr val="tx1"/>
                          </a:solidFill>
                          <a:effectLst/>
                        </a:rPr>
                        <a:t>Fostering Parental Involvement</a:t>
                      </a:r>
                    </a:p>
                    <a:p>
                      <a:r>
                        <a:rPr lang="en-US" sz="1350" kern="1200" dirty="0" smtClean="0">
                          <a:solidFill>
                            <a:srgbClr val="008000"/>
                          </a:solidFill>
                          <a:effectLst/>
                        </a:rPr>
                        <a:t>Developing</a:t>
                      </a:r>
                      <a:r>
                        <a:rPr lang="en-US" sz="1350" kern="1200" baseline="0" dirty="0" smtClean="0">
                          <a:solidFill>
                            <a:srgbClr val="008000"/>
                          </a:solidFill>
                          <a:effectLst/>
                        </a:rPr>
                        <a:t> </a:t>
                      </a:r>
                      <a:r>
                        <a:rPr lang="en-US" sz="1350" kern="1200" dirty="0" smtClean="0">
                          <a:solidFill>
                            <a:srgbClr val="008000"/>
                          </a:solidFill>
                          <a:effectLst/>
                        </a:rPr>
                        <a:t>Mentoring Programs</a:t>
                      </a:r>
                    </a:p>
                    <a:p>
                      <a:r>
                        <a:rPr lang="en-US" sz="1350" kern="1200" baseline="0" dirty="0" smtClean="0">
                          <a:solidFill>
                            <a:srgbClr val="000000"/>
                          </a:solidFill>
                          <a:effectLst/>
                        </a:rPr>
                        <a:t>Demonstrating Positive Character Traits</a:t>
                      </a:r>
                      <a:endParaRPr lang="en-US" sz="1350" kern="1200" dirty="0" smtClean="0">
                        <a:solidFill>
                          <a:srgbClr val="000000"/>
                        </a:solidFill>
                        <a:effectLst/>
                      </a:endParaRPr>
                    </a:p>
                    <a:p>
                      <a:r>
                        <a:rPr lang="en-US" sz="1350" kern="1200" dirty="0" smtClean="0">
                          <a:solidFill>
                            <a:srgbClr val="000000"/>
                          </a:solidFill>
                          <a:effectLst/>
                        </a:rPr>
                        <a:t>Retaining</a:t>
                      </a:r>
                      <a:r>
                        <a:rPr lang="en-US" sz="1350" kern="1200" baseline="0" dirty="0" smtClean="0">
                          <a:solidFill>
                            <a:srgbClr val="000000"/>
                          </a:solidFill>
                          <a:effectLst/>
                        </a:rPr>
                        <a:t> </a:t>
                      </a:r>
                      <a:r>
                        <a:rPr lang="en-US" sz="1350" kern="1200" dirty="0" smtClean="0">
                          <a:solidFill>
                            <a:srgbClr val="000000"/>
                          </a:solidFill>
                          <a:effectLst/>
                        </a:rPr>
                        <a:t>Small Learning Communities</a:t>
                      </a:r>
                    </a:p>
                    <a:p>
                      <a:r>
                        <a:rPr lang="en-US" sz="1350" kern="1200" dirty="0" smtClean="0">
                          <a:solidFill>
                            <a:srgbClr val="008000"/>
                          </a:solidFill>
                          <a:effectLst/>
                        </a:rPr>
                        <a:t>Communicating</a:t>
                      </a:r>
                      <a:r>
                        <a:rPr lang="en-US" sz="1350" kern="1200" baseline="0" dirty="0" smtClean="0">
                          <a:solidFill>
                            <a:srgbClr val="008000"/>
                          </a:solidFill>
                          <a:effectLst/>
                        </a:rPr>
                        <a:t> Effective </a:t>
                      </a:r>
                      <a:r>
                        <a:rPr lang="en-US" sz="1350" kern="1200" dirty="0" smtClean="0">
                          <a:solidFill>
                            <a:srgbClr val="008000"/>
                          </a:solidFill>
                          <a:effectLst/>
                        </a:rPr>
                        <a:t>Supervision</a:t>
                      </a:r>
                    </a:p>
                    <a:p>
                      <a:endParaRPr lang="en-US" sz="1350" b="1" dirty="0" smtClean="0">
                        <a:solidFill>
                          <a:srgbClr val="008000"/>
                        </a:solidFill>
                      </a:endParaRPr>
                    </a:p>
                  </a:txBody>
                  <a:tcPr/>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65</a:t>
            </a:fld>
            <a:endParaRPr lang="en-US" sz="1200" b="0" i="0" u="none" strike="noStrike" cap="none" dirty="0">
              <a:solidFill>
                <a:srgbClr val="888888"/>
              </a:solidFill>
              <a:latin typeface="Times New Roman"/>
              <a:ea typeface="Times New Roman"/>
              <a:cs typeface="Times New Roman"/>
              <a:sym typeface="Times New Roman"/>
            </a:endParaRPr>
          </a:p>
        </p:txBody>
      </p:sp>
      <p:sp>
        <p:nvSpPr>
          <p:cNvPr id="3" name="TextBox 2"/>
          <p:cNvSpPr txBox="1"/>
          <p:nvPr/>
        </p:nvSpPr>
        <p:spPr>
          <a:xfrm>
            <a:off x="-719667" y="2046111"/>
            <a:ext cx="184666" cy="307777"/>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5724585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1852" y="151917"/>
            <a:ext cx="8229600" cy="996286"/>
          </a:xfrm>
        </p:spPr>
        <p:txBody>
          <a:bodyPr/>
          <a:lstStyle/>
          <a:p>
            <a:r>
              <a:rPr lang="en-US" dirty="0" smtClean="0">
                <a:solidFill>
                  <a:schemeClr val="tx1"/>
                </a:solidFill>
                <a:latin typeface="Times New Roman" panose="02020603050405020304" pitchFamily="18" charset="0"/>
                <a:cs typeface="Times New Roman" panose="02020603050405020304" pitchFamily="18" charset="0"/>
              </a:rPr>
              <a:t>Comparison of Participants </a:t>
            </a:r>
            <a:endParaRPr lang="en-US" dirty="0">
              <a:solidFill>
                <a:schemeClr val="tx1"/>
              </a:solidFill>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687035691"/>
              </p:ext>
            </p:extLst>
          </p:nvPr>
        </p:nvGraphicFramePr>
        <p:xfrm>
          <a:off x="267041" y="1078407"/>
          <a:ext cx="4265692" cy="5446866"/>
        </p:xfrm>
        <a:graphic>
          <a:graphicData uri="http://schemas.openxmlformats.org/drawingml/2006/table">
            <a:tbl>
              <a:tblPr firstRow="1" firstCol="1" bandRow="1">
                <a:tableStyleId>{EB9631B5-78F2-41C9-869B-9F39066F8104}</a:tableStyleId>
              </a:tblPr>
              <a:tblGrid>
                <a:gridCol w="1145434">
                  <a:extLst>
                    <a:ext uri="{9D8B030D-6E8A-4147-A177-3AD203B41FA5}">
                      <a16:colId xmlns:a16="http://schemas.microsoft.com/office/drawing/2014/main" val="20000"/>
                    </a:ext>
                  </a:extLst>
                </a:gridCol>
                <a:gridCol w="997042">
                  <a:extLst>
                    <a:ext uri="{9D8B030D-6E8A-4147-A177-3AD203B41FA5}">
                      <a16:colId xmlns:a16="http://schemas.microsoft.com/office/drawing/2014/main" val="20001"/>
                    </a:ext>
                  </a:extLst>
                </a:gridCol>
                <a:gridCol w="1139476">
                  <a:extLst>
                    <a:ext uri="{9D8B030D-6E8A-4147-A177-3AD203B41FA5}">
                      <a16:colId xmlns:a16="http://schemas.microsoft.com/office/drawing/2014/main" val="20002"/>
                    </a:ext>
                  </a:extLst>
                </a:gridCol>
                <a:gridCol w="983740">
                  <a:extLst>
                    <a:ext uri="{9D8B030D-6E8A-4147-A177-3AD203B41FA5}">
                      <a16:colId xmlns:a16="http://schemas.microsoft.com/office/drawing/2014/main" val="20003"/>
                    </a:ext>
                  </a:extLst>
                </a:gridCol>
              </a:tblGrid>
              <a:tr h="1106322">
                <a:tc>
                  <a:txBody>
                    <a:bodyPr/>
                    <a:lstStyle/>
                    <a:p>
                      <a:pPr marL="0" marR="0" algn="l">
                        <a:lnSpc>
                          <a:spcPct val="115000"/>
                        </a:lnSpc>
                        <a:spcBef>
                          <a:spcPts val="0"/>
                        </a:spcBef>
                        <a:spcAft>
                          <a:spcPts val="0"/>
                        </a:spcAft>
                      </a:pPr>
                      <a:r>
                        <a:rPr lang="en-US" sz="1100" dirty="0" smtClean="0">
                          <a:effectLst/>
                        </a:rPr>
                        <a:t>Administrators</a:t>
                      </a:r>
                    </a:p>
                    <a:p>
                      <a:pPr marL="0" marR="0" algn="l">
                        <a:lnSpc>
                          <a:spcPct val="115000"/>
                        </a:lnSpc>
                        <a:spcBef>
                          <a:spcPts val="0"/>
                        </a:spcBef>
                        <a:spcAft>
                          <a:spcPts val="0"/>
                        </a:spcAft>
                      </a:pPr>
                      <a:r>
                        <a:rPr lang="en-US" sz="1100" dirty="0" smtClean="0">
                          <a:effectLst/>
                        </a:rPr>
                        <a:t>District</a:t>
                      </a:r>
                      <a:r>
                        <a:rPr lang="en-US" sz="1100" baseline="0" dirty="0" smtClean="0">
                          <a:effectLst/>
                        </a:rPr>
                        <a:t> /School</a:t>
                      </a:r>
                      <a:endParaRPr lang="en-US" sz="1100" dirty="0">
                        <a:effectLst/>
                      </a:endParaRPr>
                    </a:p>
                  </a:txBody>
                  <a:tcPr marL="68580" marR="68580" marT="0" marB="0"/>
                </a:tc>
                <a:tc>
                  <a:txBody>
                    <a:bodyPr/>
                    <a:lstStyle/>
                    <a:p>
                      <a:pPr marL="0" marR="0" algn="ctr">
                        <a:lnSpc>
                          <a:spcPct val="115000"/>
                        </a:lnSpc>
                        <a:spcBef>
                          <a:spcPts val="0"/>
                        </a:spcBef>
                        <a:spcAft>
                          <a:spcPts val="0"/>
                        </a:spcAft>
                      </a:pPr>
                      <a:r>
                        <a:rPr lang="en-US" sz="1100" dirty="0" smtClean="0">
                          <a:effectLst/>
                        </a:rPr>
                        <a:t>Years</a:t>
                      </a:r>
                      <a:r>
                        <a:rPr lang="en-US" sz="1100" baseline="0" dirty="0" smtClean="0">
                          <a:effectLst/>
                        </a:rPr>
                        <a:t> of Experience/Years of Experience with FTP</a:t>
                      </a:r>
                      <a:endParaRPr lang="en-US" sz="1100" dirty="0">
                        <a:effectLst/>
                        <a:latin typeface="Calibri"/>
                        <a:ea typeface="Calibri"/>
                        <a:cs typeface="Times New Roman"/>
                      </a:endParaRPr>
                    </a:p>
                  </a:txBody>
                  <a:tcPr marL="68580" marR="68580" marT="0" marB="0"/>
                </a:tc>
                <a:tc>
                  <a:txBody>
                    <a:bodyPr/>
                    <a:lstStyle/>
                    <a:p>
                      <a:pPr marL="0" marR="0" indent="0" algn="l" defTabSz="685800" rtl="0" eaLnBrk="1" fontAlgn="auto" latinLnBrk="0" hangingPunct="1">
                        <a:lnSpc>
                          <a:spcPct val="115000"/>
                        </a:lnSpc>
                        <a:spcBef>
                          <a:spcPts val="0"/>
                        </a:spcBef>
                        <a:spcAft>
                          <a:spcPts val="0"/>
                        </a:spcAft>
                        <a:buClrTx/>
                        <a:buSzTx/>
                        <a:buFontTx/>
                        <a:buNone/>
                        <a:tabLst/>
                        <a:defRPr/>
                      </a:pPr>
                      <a:r>
                        <a:rPr lang="en-US" sz="1100" dirty="0" smtClean="0">
                          <a:effectLst/>
                        </a:rPr>
                        <a:t>Special</a:t>
                      </a:r>
                      <a:r>
                        <a:rPr lang="en-US" sz="1100" baseline="0" dirty="0" smtClean="0">
                          <a:effectLst/>
                        </a:rPr>
                        <a:t> Training in the area of FTP</a:t>
                      </a:r>
                    </a:p>
                    <a:p>
                      <a:pPr marL="0" marR="0" algn="l">
                        <a:lnSpc>
                          <a:spcPct val="115000"/>
                        </a:lnSpc>
                        <a:spcBef>
                          <a:spcPts val="0"/>
                        </a:spcBef>
                        <a:spcAft>
                          <a:spcPts val="0"/>
                        </a:spcAft>
                      </a:pPr>
                      <a:endParaRPr lang="en-US" sz="1100" baseline="0" dirty="0" smtClean="0">
                        <a:effectLst/>
                        <a:latin typeface="Calibri"/>
                        <a:ea typeface="Calibri"/>
                        <a:cs typeface="Times New Roman"/>
                      </a:endParaRPr>
                    </a:p>
                  </a:txBody>
                  <a:tcPr marL="68580" marR="68580" marT="0" marB="0"/>
                </a:tc>
                <a:tc>
                  <a:txBody>
                    <a:bodyPr/>
                    <a:lstStyle/>
                    <a:p>
                      <a:pPr marL="0" marR="0" indent="0" algn="l" defTabSz="685800" rtl="0" eaLnBrk="1" fontAlgn="auto" latinLnBrk="0" hangingPunct="1">
                        <a:lnSpc>
                          <a:spcPct val="115000"/>
                        </a:lnSpc>
                        <a:spcBef>
                          <a:spcPts val="0"/>
                        </a:spcBef>
                        <a:spcAft>
                          <a:spcPts val="0"/>
                        </a:spcAft>
                        <a:buClrTx/>
                        <a:buSzTx/>
                        <a:buFontTx/>
                        <a:buNone/>
                        <a:tabLst/>
                        <a:defRPr/>
                      </a:pPr>
                      <a:r>
                        <a:rPr lang="en-US" sz="1100" baseline="0" dirty="0" smtClean="0">
                          <a:effectLst/>
                        </a:rPr>
                        <a:t>School had a Formal FTP Implemented</a:t>
                      </a:r>
                    </a:p>
                    <a:p>
                      <a:pPr marL="0" marR="0" algn="l">
                        <a:lnSpc>
                          <a:spcPct val="115000"/>
                        </a:lnSpc>
                        <a:spcBef>
                          <a:spcPts val="0"/>
                        </a:spcBef>
                        <a:spcAft>
                          <a:spcPts val="0"/>
                        </a:spcAft>
                      </a:pPr>
                      <a:endParaRPr lang="en-US"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542568">
                <a:tc>
                  <a:txBody>
                    <a:bodyPr/>
                    <a:lstStyle/>
                    <a:p>
                      <a:pPr marL="0" marR="0" algn="l">
                        <a:lnSpc>
                          <a:spcPct val="115000"/>
                        </a:lnSpc>
                        <a:spcBef>
                          <a:spcPts val="0"/>
                        </a:spcBef>
                        <a:spcAft>
                          <a:spcPts val="0"/>
                        </a:spcAft>
                      </a:pPr>
                      <a:r>
                        <a:rPr lang="en-US" sz="1000" baseline="0" dirty="0" smtClean="0">
                          <a:effectLst/>
                        </a:rPr>
                        <a:t> </a:t>
                      </a:r>
                      <a:r>
                        <a:rPr lang="en-US" sz="1000" dirty="0" smtClean="0">
                          <a:effectLst/>
                        </a:rPr>
                        <a:t> A1-1</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28 /15 years</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Special</a:t>
                      </a:r>
                      <a:r>
                        <a:rPr lang="en-US" sz="1000" baseline="0" dirty="0" smtClean="0">
                          <a:effectLst/>
                        </a:rPr>
                        <a:t> Training</a:t>
                      </a:r>
                      <a:endParaRPr lang="en-US" sz="1000" dirty="0">
                        <a:effectLst/>
                        <a:latin typeface="Arial"/>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No</a:t>
                      </a: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01"/>
                  </a:ext>
                </a:extLst>
              </a:tr>
              <a:tr h="542568">
                <a:tc>
                  <a:txBody>
                    <a:bodyPr/>
                    <a:lstStyle/>
                    <a:p>
                      <a:pPr marL="0" marR="0" algn="l">
                        <a:lnSpc>
                          <a:spcPct val="115000"/>
                        </a:lnSpc>
                        <a:spcBef>
                          <a:spcPts val="0"/>
                        </a:spcBef>
                        <a:spcAft>
                          <a:spcPts val="0"/>
                        </a:spcAft>
                      </a:pPr>
                      <a:r>
                        <a:rPr lang="en-US" sz="1000" dirty="0" smtClean="0">
                          <a:effectLst/>
                        </a:rPr>
                        <a:t>B2-2</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a:effectLst/>
                        </a:rPr>
                        <a:t> </a:t>
                      </a:r>
                      <a:r>
                        <a:rPr lang="en-US" sz="1000" dirty="0" smtClean="0">
                          <a:effectLst/>
                        </a:rPr>
                        <a:t>20/3</a:t>
                      </a:r>
                      <a:r>
                        <a:rPr lang="en-US" sz="1000" baseline="0" dirty="0" smtClean="0">
                          <a:effectLst/>
                        </a:rPr>
                        <a:t> </a:t>
                      </a:r>
                      <a:r>
                        <a:rPr lang="en-US" sz="1000" dirty="0" smtClean="0">
                          <a:effectLst/>
                        </a:rPr>
                        <a:t>years</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baseline="0" dirty="0" smtClean="0">
                          <a:effectLst/>
                        </a:rPr>
                        <a:t>Special Training</a:t>
                      </a:r>
                      <a:endParaRPr lang="en-US" sz="1000" baseline="0" dirty="0" smtClean="0">
                        <a:effectLst/>
                        <a:latin typeface="Arial"/>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Yes</a:t>
                      </a: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02"/>
                  </a:ext>
                </a:extLst>
              </a:tr>
              <a:tr h="542568">
                <a:tc>
                  <a:txBody>
                    <a:bodyPr/>
                    <a:lstStyle/>
                    <a:p>
                      <a:pPr marL="0" marR="0" algn="l">
                        <a:lnSpc>
                          <a:spcPct val="115000"/>
                        </a:lnSpc>
                        <a:spcBef>
                          <a:spcPts val="0"/>
                        </a:spcBef>
                        <a:spcAft>
                          <a:spcPts val="0"/>
                        </a:spcAft>
                      </a:pPr>
                      <a:r>
                        <a:rPr lang="en-US" sz="1000" dirty="0">
                          <a:effectLst/>
                        </a:rPr>
                        <a:t> </a:t>
                      </a:r>
                      <a:r>
                        <a:rPr lang="en-US" sz="1000" dirty="0" smtClean="0">
                          <a:effectLst/>
                        </a:rPr>
                        <a:t>B2-3</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8/2 years</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Special</a:t>
                      </a:r>
                      <a:r>
                        <a:rPr lang="en-US" sz="1000" baseline="0" dirty="0" smtClean="0">
                          <a:effectLst/>
                        </a:rPr>
                        <a:t> </a:t>
                      </a:r>
                      <a:r>
                        <a:rPr lang="en-US" sz="1000" dirty="0" smtClean="0">
                          <a:effectLst/>
                        </a:rPr>
                        <a:t>Training</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Yes</a:t>
                      </a:r>
                    </a:p>
                    <a:p>
                      <a:pPr marL="0" marR="0" algn="ctr">
                        <a:lnSpc>
                          <a:spcPct val="115000"/>
                        </a:lnSpc>
                        <a:spcBef>
                          <a:spcPts val="0"/>
                        </a:spcBef>
                        <a:spcAft>
                          <a:spcPts val="0"/>
                        </a:spcAft>
                      </a:pP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03"/>
                  </a:ext>
                </a:extLst>
              </a:tr>
              <a:tr h="542568">
                <a:tc>
                  <a:txBody>
                    <a:bodyPr/>
                    <a:lstStyle/>
                    <a:p>
                      <a:pPr marL="0" marR="0" algn="l">
                        <a:lnSpc>
                          <a:spcPct val="115000"/>
                        </a:lnSpc>
                        <a:spcBef>
                          <a:spcPts val="0"/>
                        </a:spcBef>
                        <a:spcAft>
                          <a:spcPts val="0"/>
                        </a:spcAft>
                      </a:pPr>
                      <a:r>
                        <a:rPr lang="en-US" sz="1000" dirty="0" smtClean="0">
                          <a:effectLst/>
                        </a:rPr>
                        <a:t>B3-4</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a:effectLst/>
                        </a:rPr>
                        <a:t> </a:t>
                      </a:r>
                      <a:r>
                        <a:rPr lang="en-US" sz="1000" dirty="0" smtClean="0">
                          <a:effectLst/>
                        </a:rPr>
                        <a:t>10/3 years</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Special Training</a:t>
                      </a:r>
                      <a:endParaRPr lang="en-US" sz="1000" dirty="0" smtClean="0">
                        <a:effectLst/>
                        <a:latin typeface="Arial"/>
                        <a:cs typeface="Arial"/>
                      </a:endParaRPr>
                    </a:p>
                  </a:txBody>
                  <a:tcPr marL="68580" marR="68580" marT="0" marB="0"/>
                </a:tc>
                <a:tc>
                  <a:txBody>
                    <a:bodyPr/>
                    <a:lstStyle/>
                    <a:p>
                      <a:pPr marL="0" marR="0" algn="ctr">
                        <a:lnSpc>
                          <a:spcPct val="115000"/>
                        </a:lnSpc>
                        <a:spcBef>
                          <a:spcPts val="0"/>
                        </a:spcBef>
                        <a:spcAft>
                          <a:spcPts val="0"/>
                        </a:spcAft>
                      </a:pPr>
                      <a:r>
                        <a:rPr lang="en-US" sz="1000" dirty="0">
                          <a:effectLst/>
                        </a:rPr>
                        <a:t> </a:t>
                      </a:r>
                      <a:r>
                        <a:rPr lang="en-US" sz="1000" dirty="0" smtClean="0">
                          <a:effectLst/>
                        </a:rPr>
                        <a:t>No</a:t>
                      </a: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04"/>
                  </a:ext>
                </a:extLst>
              </a:tr>
              <a:tr h="542568">
                <a:tc>
                  <a:txBody>
                    <a:bodyPr/>
                    <a:lstStyle/>
                    <a:p>
                      <a:pPr marL="0" marR="0" algn="l">
                        <a:lnSpc>
                          <a:spcPct val="115000"/>
                        </a:lnSpc>
                        <a:spcBef>
                          <a:spcPts val="0"/>
                        </a:spcBef>
                        <a:spcAft>
                          <a:spcPts val="0"/>
                        </a:spcAft>
                      </a:pPr>
                      <a:r>
                        <a:rPr lang="en-US" sz="1000" dirty="0">
                          <a:effectLst/>
                        </a:rPr>
                        <a:t> </a:t>
                      </a:r>
                      <a:r>
                        <a:rPr lang="en-US" sz="1000" dirty="0" smtClean="0">
                          <a:effectLst/>
                        </a:rPr>
                        <a:t>C4-5</a:t>
                      </a:r>
                      <a:endParaRPr lang="en-US" sz="1000" dirty="0">
                        <a:solidFill>
                          <a:srgbClr val="008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a:solidFill>
                            <a:srgbClr val="FF0000"/>
                          </a:solidFill>
                          <a:effectLst/>
                        </a:rPr>
                        <a:t> </a:t>
                      </a:r>
                      <a:r>
                        <a:rPr lang="en-US" sz="1000" dirty="0" smtClean="0">
                          <a:solidFill>
                            <a:srgbClr val="FF0000"/>
                          </a:solidFill>
                          <a:effectLst/>
                        </a:rPr>
                        <a:t>7/6</a:t>
                      </a:r>
                      <a:r>
                        <a:rPr lang="en-US" sz="1000" baseline="0" dirty="0" smtClean="0">
                          <a:solidFill>
                            <a:srgbClr val="FF0000"/>
                          </a:solidFill>
                          <a:effectLst/>
                        </a:rPr>
                        <a:t> years</a:t>
                      </a:r>
                      <a:endParaRPr lang="en-US" sz="1000" dirty="0">
                        <a:solidFill>
                          <a:srgbClr val="FF0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FF0000"/>
                          </a:solidFill>
                          <a:effectLst/>
                        </a:rPr>
                        <a:t>Special</a:t>
                      </a:r>
                      <a:r>
                        <a:rPr lang="en-US" sz="1000" baseline="0" dirty="0" smtClean="0">
                          <a:solidFill>
                            <a:srgbClr val="FF0000"/>
                          </a:solidFill>
                          <a:effectLst/>
                        </a:rPr>
                        <a:t> </a:t>
                      </a:r>
                      <a:r>
                        <a:rPr lang="en-US" sz="1000" dirty="0" smtClean="0">
                          <a:solidFill>
                            <a:srgbClr val="FF0000"/>
                          </a:solidFill>
                          <a:effectLst/>
                        </a:rPr>
                        <a:t>Training</a:t>
                      </a:r>
                      <a:endParaRPr lang="en-US" sz="1000" dirty="0">
                        <a:solidFill>
                          <a:srgbClr val="FF0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FF0000"/>
                          </a:solidFill>
                          <a:effectLst/>
                        </a:rPr>
                        <a:t>Yes</a:t>
                      </a:r>
                      <a:endParaRPr lang="en-US" sz="1000" dirty="0">
                        <a:solidFill>
                          <a:srgbClr val="FF0000"/>
                        </a:solidFill>
                        <a:effectLst/>
                        <a:latin typeface="Arial"/>
                        <a:ea typeface="Calibri"/>
                        <a:cs typeface="Arial"/>
                      </a:endParaRPr>
                    </a:p>
                  </a:txBody>
                  <a:tcPr marL="68580" marR="68580" marT="0" marB="0"/>
                </a:tc>
                <a:extLst>
                  <a:ext uri="{0D108BD9-81ED-4DB2-BD59-A6C34878D82A}">
                    <a16:rowId xmlns:a16="http://schemas.microsoft.com/office/drawing/2014/main" val="10005"/>
                  </a:ext>
                </a:extLst>
              </a:tr>
              <a:tr h="542568">
                <a:tc>
                  <a:txBody>
                    <a:bodyPr/>
                    <a:lstStyle/>
                    <a:p>
                      <a:pPr marL="0" marR="0" algn="l">
                        <a:lnSpc>
                          <a:spcPct val="115000"/>
                        </a:lnSpc>
                        <a:spcBef>
                          <a:spcPts val="0"/>
                        </a:spcBef>
                        <a:spcAft>
                          <a:spcPts val="0"/>
                        </a:spcAft>
                      </a:pPr>
                      <a:r>
                        <a:rPr lang="en-US" sz="1000" dirty="0">
                          <a:effectLst/>
                        </a:rPr>
                        <a:t> </a:t>
                      </a:r>
                      <a:r>
                        <a:rPr lang="en-US" sz="1000" dirty="0" smtClean="0">
                          <a:effectLst/>
                        </a:rPr>
                        <a:t>C5-6</a:t>
                      </a:r>
                      <a:endParaRPr lang="en-US" sz="1000" dirty="0">
                        <a:solidFill>
                          <a:srgbClr val="FF0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00FF"/>
                          </a:solidFill>
                          <a:effectLst/>
                        </a:rPr>
                        <a:t>8/</a:t>
                      </a:r>
                      <a:r>
                        <a:rPr lang="en-US" sz="1000" dirty="0">
                          <a:solidFill>
                            <a:srgbClr val="0000FF"/>
                          </a:solidFill>
                          <a:effectLst/>
                        </a:rPr>
                        <a:t> </a:t>
                      </a:r>
                      <a:r>
                        <a:rPr lang="en-US" sz="1000" dirty="0" smtClean="0">
                          <a:solidFill>
                            <a:srgbClr val="0000FF"/>
                          </a:solidFill>
                          <a:effectLst/>
                        </a:rPr>
                        <a:t>8 years</a:t>
                      </a:r>
                      <a:endParaRPr lang="en-US" sz="1000" dirty="0">
                        <a:solidFill>
                          <a:srgbClr val="0000FF"/>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00FF"/>
                          </a:solidFill>
                          <a:effectLst/>
                        </a:rPr>
                        <a:t>No</a:t>
                      </a:r>
                      <a:r>
                        <a:rPr lang="en-US" sz="1000" baseline="0" dirty="0" smtClean="0">
                          <a:solidFill>
                            <a:srgbClr val="0000FF"/>
                          </a:solidFill>
                          <a:effectLst/>
                        </a:rPr>
                        <a:t> Training</a:t>
                      </a:r>
                      <a:endParaRPr lang="en-US" sz="1000" dirty="0">
                        <a:solidFill>
                          <a:srgbClr val="0000FF"/>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00FF"/>
                          </a:solidFill>
                          <a:effectLst/>
                        </a:rPr>
                        <a:t>No</a:t>
                      </a:r>
                      <a:endParaRPr lang="en-US" sz="1000" dirty="0">
                        <a:solidFill>
                          <a:srgbClr val="0000FF"/>
                        </a:solidFill>
                        <a:effectLst/>
                        <a:latin typeface="Arial"/>
                        <a:ea typeface="Calibri"/>
                        <a:cs typeface="Arial"/>
                      </a:endParaRPr>
                    </a:p>
                  </a:txBody>
                  <a:tcPr marL="68580" marR="68580" marT="0" marB="0"/>
                </a:tc>
                <a:extLst>
                  <a:ext uri="{0D108BD9-81ED-4DB2-BD59-A6C34878D82A}">
                    <a16:rowId xmlns:a16="http://schemas.microsoft.com/office/drawing/2014/main" val="10006"/>
                  </a:ext>
                </a:extLst>
              </a:tr>
              <a:tr h="542568">
                <a:tc>
                  <a:txBody>
                    <a:bodyPr/>
                    <a:lstStyle/>
                    <a:p>
                      <a:pPr marL="0" marR="0" algn="l">
                        <a:lnSpc>
                          <a:spcPct val="115000"/>
                        </a:lnSpc>
                        <a:spcBef>
                          <a:spcPts val="0"/>
                        </a:spcBef>
                        <a:spcAft>
                          <a:spcPts val="0"/>
                        </a:spcAft>
                      </a:pPr>
                      <a:r>
                        <a:rPr lang="en-US" sz="1000" dirty="0">
                          <a:effectLst/>
                        </a:rPr>
                        <a:t> </a:t>
                      </a:r>
                      <a:r>
                        <a:rPr lang="en-US" sz="1000" dirty="0" smtClean="0">
                          <a:effectLst/>
                        </a:rPr>
                        <a:t>D6-7</a:t>
                      </a:r>
                      <a:endParaRPr lang="en-US" sz="1000" dirty="0">
                        <a:solidFill>
                          <a:srgbClr val="0000FF"/>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8000"/>
                          </a:solidFill>
                          <a:effectLst/>
                        </a:rPr>
                        <a:t>7/7 years</a:t>
                      </a:r>
                      <a:endParaRPr lang="en-US" sz="1000" dirty="0">
                        <a:solidFill>
                          <a:srgbClr val="008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a:solidFill>
                            <a:srgbClr val="008000"/>
                          </a:solidFill>
                          <a:effectLst/>
                        </a:rPr>
                        <a:t> </a:t>
                      </a:r>
                      <a:r>
                        <a:rPr lang="en-US" sz="1000" dirty="0" smtClean="0">
                          <a:solidFill>
                            <a:srgbClr val="008000"/>
                          </a:solidFill>
                          <a:effectLst/>
                        </a:rPr>
                        <a:t>No</a:t>
                      </a:r>
                      <a:r>
                        <a:rPr lang="en-US" sz="1000" baseline="0" dirty="0" smtClean="0">
                          <a:solidFill>
                            <a:srgbClr val="008000"/>
                          </a:solidFill>
                          <a:effectLst/>
                        </a:rPr>
                        <a:t> Training</a:t>
                      </a:r>
                      <a:endParaRPr lang="en-US" sz="1000" dirty="0">
                        <a:solidFill>
                          <a:srgbClr val="008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a:solidFill>
                            <a:srgbClr val="008000"/>
                          </a:solidFill>
                          <a:effectLst/>
                        </a:rPr>
                        <a:t> </a:t>
                      </a:r>
                      <a:r>
                        <a:rPr lang="en-US" sz="1000" dirty="0" smtClean="0">
                          <a:solidFill>
                            <a:srgbClr val="008000"/>
                          </a:solidFill>
                          <a:effectLst/>
                        </a:rPr>
                        <a:t>No</a:t>
                      </a:r>
                      <a:endParaRPr lang="en-US" sz="1000" dirty="0">
                        <a:solidFill>
                          <a:srgbClr val="008000"/>
                        </a:solidFill>
                        <a:effectLst/>
                        <a:latin typeface="Arial"/>
                        <a:ea typeface="Calibri"/>
                        <a:cs typeface="Arial"/>
                      </a:endParaRPr>
                    </a:p>
                  </a:txBody>
                  <a:tcPr marL="68580" marR="68580" marT="0" marB="0"/>
                </a:tc>
                <a:extLst>
                  <a:ext uri="{0D108BD9-81ED-4DB2-BD59-A6C34878D82A}">
                    <a16:rowId xmlns:a16="http://schemas.microsoft.com/office/drawing/2014/main" val="10007"/>
                  </a:ext>
                </a:extLst>
              </a:tr>
              <a:tr h="542568">
                <a:tc>
                  <a:txBody>
                    <a:bodyPr/>
                    <a:lstStyle/>
                    <a:p>
                      <a:pPr marL="0" marR="0" algn="l">
                        <a:lnSpc>
                          <a:spcPct val="115000"/>
                        </a:lnSpc>
                        <a:spcBef>
                          <a:spcPts val="0"/>
                        </a:spcBef>
                        <a:spcAft>
                          <a:spcPts val="0"/>
                        </a:spcAft>
                      </a:pPr>
                      <a:r>
                        <a:rPr lang="en-US" sz="1000" dirty="0">
                          <a:effectLst/>
                        </a:rPr>
                        <a:t> </a:t>
                      </a:r>
                      <a:r>
                        <a:rPr lang="en-US" sz="1000" dirty="0" smtClean="0">
                          <a:effectLst/>
                        </a:rPr>
                        <a:t>D7-8</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3/1 years</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a:effectLst/>
                        </a:rPr>
                        <a:t> </a:t>
                      </a:r>
                      <a:r>
                        <a:rPr lang="en-US" sz="1000" dirty="0" smtClean="0">
                          <a:effectLst/>
                        </a:rPr>
                        <a:t>No</a:t>
                      </a:r>
                      <a:r>
                        <a:rPr lang="en-US" sz="1000" baseline="0" dirty="0" smtClean="0">
                          <a:effectLst/>
                        </a:rPr>
                        <a:t> Training</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a:effectLst/>
                        </a:rPr>
                        <a:t> </a:t>
                      </a:r>
                      <a:r>
                        <a:rPr lang="en-US" sz="1000" dirty="0" smtClean="0">
                          <a:effectLst/>
                        </a:rPr>
                        <a:t>Yes</a:t>
                      </a: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08"/>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664035152"/>
              </p:ext>
            </p:extLst>
          </p:nvPr>
        </p:nvGraphicFramePr>
        <p:xfrm>
          <a:off x="4796258" y="1050878"/>
          <a:ext cx="4105900" cy="5619072"/>
        </p:xfrm>
        <a:graphic>
          <a:graphicData uri="http://schemas.openxmlformats.org/drawingml/2006/table">
            <a:tbl>
              <a:tblPr firstRow="1" firstCol="1" bandRow="1">
                <a:tableStyleId>{EB9631B5-78F2-41C9-869B-9F39066F8104}</a:tableStyleId>
              </a:tblPr>
              <a:tblGrid>
                <a:gridCol w="1033795">
                  <a:extLst>
                    <a:ext uri="{9D8B030D-6E8A-4147-A177-3AD203B41FA5}">
                      <a16:colId xmlns:a16="http://schemas.microsoft.com/office/drawing/2014/main" val="20000"/>
                    </a:ext>
                  </a:extLst>
                </a:gridCol>
                <a:gridCol w="947457">
                  <a:extLst>
                    <a:ext uri="{9D8B030D-6E8A-4147-A177-3AD203B41FA5}">
                      <a16:colId xmlns:a16="http://schemas.microsoft.com/office/drawing/2014/main" val="20001"/>
                    </a:ext>
                  </a:extLst>
                </a:gridCol>
                <a:gridCol w="1201308">
                  <a:extLst>
                    <a:ext uri="{9D8B030D-6E8A-4147-A177-3AD203B41FA5}">
                      <a16:colId xmlns:a16="http://schemas.microsoft.com/office/drawing/2014/main" val="20002"/>
                    </a:ext>
                  </a:extLst>
                </a:gridCol>
                <a:gridCol w="923340">
                  <a:extLst>
                    <a:ext uri="{9D8B030D-6E8A-4147-A177-3AD203B41FA5}">
                      <a16:colId xmlns:a16="http://schemas.microsoft.com/office/drawing/2014/main" val="20003"/>
                    </a:ext>
                  </a:extLst>
                </a:gridCol>
              </a:tblGrid>
              <a:tr h="1130753">
                <a:tc>
                  <a:txBody>
                    <a:bodyPr/>
                    <a:lstStyle/>
                    <a:p>
                      <a:pPr marL="0" marR="0" algn="ctr">
                        <a:lnSpc>
                          <a:spcPct val="115000"/>
                        </a:lnSpc>
                        <a:spcBef>
                          <a:spcPts val="0"/>
                        </a:spcBef>
                        <a:spcAft>
                          <a:spcPts val="0"/>
                        </a:spcAft>
                      </a:pPr>
                      <a:r>
                        <a:rPr lang="en-US" sz="1100" dirty="0" smtClean="0">
                          <a:effectLst/>
                        </a:rPr>
                        <a:t>Teachers</a:t>
                      </a:r>
                      <a:r>
                        <a:rPr lang="en-US" sz="1100" dirty="0">
                          <a:effectLst/>
                        </a:rPr>
                        <a:t> </a:t>
                      </a:r>
                      <a:endParaRPr lang="en-US" sz="1100" dirty="0" smtClean="0">
                        <a:effectLst/>
                      </a:endParaRPr>
                    </a:p>
                    <a:p>
                      <a:pPr marL="0" marR="0" algn="ctr">
                        <a:lnSpc>
                          <a:spcPct val="115000"/>
                        </a:lnSpc>
                        <a:spcBef>
                          <a:spcPts val="0"/>
                        </a:spcBef>
                        <a:spcAft>
                          <a:spcPts val="0"/>
                        </a:spcAft>
                      </a:pPr>
                      <a:r>
                        <a:rPr lang="en-US" sz="1100" dirty="0" smtClean="0">
                          <a:effectLst/>
                        </a:rPr>
                        <a:t>District/School</a:t>
                      </a:r>
                      <a:endParaRPr lang="en-US" sz="1100" dirty="0">
                        <a:effectLst/>
                        <a:latin typeface="Calibri"/>
                        <a:ea typeface="Calibri"/>
                        <a:cs typeface="Times New Roman"/>
                      </a:endParaRPr>
                    </a:p>
                  </a:txBody>
                  <a:tcPr marL="68580" marR="68580" marT="0" marB="0"/>
                </a:tc>
                <a:tc>
                  <a:txBody>
                    <a:bodyPr/>
                    <a:lstStyle/>
                    <a:p>
                      <a:pPr marL="0" marR="0" indent="0" algn="ctr" defTabSz="685800" rtl="0" eaLnBrk="1" fontAlgn="auto" latinLnBrk="0" hangingPunct="1">
                        <a:lnSpc>
                          <a:spcPct val="115000"/>
                        </a:lnSpc>
                        <a:spcBef>
                          <a:spcPts val="0"/>
                        </a:spcBef>
                        <a:spcAft>
                          <a:spcPts val="0"/>
                        </a:spcAft>
                        <a:buClrTx/>
                        <a:buSzTx/>
                        <a:buFontTx/>
                        <a:buNone/>
                        <a:tabLst/>
                        <a:defRPr/>
                      </a:pPr>
                      <a:r>
                        <a:rPr lang="en-US" sz="1100" dirty="0" smtClean="0">
                          <a:effectLst/>
                        </a:rPr>
                        <a:t>Years</a:t>
                      </a:r>
                      <a:r>
                        <a:rPr lang="en-US" sz="1100" baseline="0" dirty="0" smtClean="0">
                          <a:effectLst/>
                        </a:rPr>
                        <a:t> of Experience/Years of Experience with FTP</a:t>
                      </a:r>
                      <a:endParaRPr lang="en-US" sz="1100" dirty="0" smtClean="0">
                        <a:effectLst/>
                      </a:endParaRPr>
                    </a:p>
                    <a:p>
                      <a:pPr marL="0" marR="0" algn="ctr">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c>
                  <a:txBody>
                    <a:bodyPr/>
                    <a:lstStyle/>
                    <a:p>
                      <a:pPr marL="0" marR="0" indent="0" algn="ctr" defTabSz="685800" rtl="0" eaLnBrk="1" fontAlgn="auto" latinLnBrk="0" hangingPunct="1">
                        <a:lnSpc>
                          <a:spcPct val="115000"/>
                        </a:lnSpc>
                        <a:spcBef>
                          <a:spcPts val="0"/>
                        </a:spcBef>
                        <a:spcAft>
                          <a:spcPts val="0"/>
                        </a:spcAft>
                        <a:buClrTx/>
                        <a:buSzTx/>
                        <a:buFontTx/>
                        <a:buNone/>
                        <a:tabLst/>
                        <a:defRPr/>
                      </a:pPr>
                      <a:r>
                        <a:rPr lang="en-US" sz="1100" dirty="0" smtClean="0">
                          <a:effectLst/>
                        </a:rPr>
                        <a:t>Special</a:t>
                      </a:r>
                      <a:r>
                        <a:rPr lang="en-US" sz="1100" baseline="0" dirty="0" smtClean="0">
                          <a:effectLst/>
                        </a:rPr>
                        <a:t> Training in the area of FTP</a:t>
                      </a:r>
                    </a:p>
                    <a:p>
                      <a:pPr marL="0" marR="0" algn="ctr">
                        <a:lnSpc>
                          <a:spcPct val="115000"/>
                        </a:lnSpc>
                        <a:spcBef>
                          <a:spcPts val="0"/>
                        </a:spcBef>
                        <a:spcAft>
                          <a:spcPts val="0"/>
                        </a:spcAft>
                      </a:pP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smtClean="0">
                          <a:effectLst/>
                        </a:rPr>
                        <a:t>School had a Formal</a:t>
                      </a:r>
                      <a:r>
                        <a:rPr lang="en-US" sz="1100" baseline="0" dirty="0" smtClean="0">
                          <a:effectLst/>
                        </a:rPr>
                        <a:t> FTP Implemented</a:t>
                      </a:r>
                      <a:endParaRPr lang="en-US"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42653">
                <a:tc>
                  <a:txBody>
                    <a:bodyPr/>
                    <a:lstStyle/>
                    <a:p>
                      <a:pPr marL="0" marR="0" algn="ctr">
                        <a:lnSpc>
                          <a:spcPct val="115000"/>
                        </a:lnSpc>
                        <a:spcBef>
                          <a:spcPts val="0"/>
                        </a:spcBef>
                        <a:spcAft>
                          <a:spcPts val="0"/>
                        </a:spcAft>
                      </a:pPr>
                      <a:r>
                        <a:rPr lang="en-US" sz="1100" dirty="0" smtClean="0">
                          <a:effectLst/>
                        </a:rPr>
                        <a:t>A1-9</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smtClean="0">
                          <a:effectLst/>
                        </a:rPr>
                        <a:t>2/2</a:t>
                      </a:r>
                      <a:r>
                        <a:rPr lang="en-US" sz="1000" baseline="0" dirty="0" smtClean="0">
                          <a:effectLst/>
                        </a:rPr>
                        <a:t> years</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a:effectLst/>
                        </a:rPr>
                        <a:t>No </a:t>
                      </a:r>
                      <a:r>
                        <a:rPr lang="en-US" sz="1000" dirty="0" smtClean="0">
                          <a:effectLst/>
                        </a:rPr>
                        <a:t>Training</a:t>
                      </a:r>
                      <a:endParaRPr lang="en-US" sz="1000" dirty="0">
                        <a:effectLst/>
                        <a:latin typeface="Arial"/>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No</a:t>
                      </a: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01"/>
                  </a:ext>
                </a:extLst>
              </a:tr>
              <a:tr h="342653">
                <a:tc>
                  <a:txBody>
                    <a:bodyPr/>
                    <a:lstStyle/>
                    <a:p>
                      <a:pPr marL="0" marR="0" algn="ctr">
                        <a:lnSpc>
                          <a:spcPct val="115000"/>
                        </a:lnSpc>
                        <a:spcBef>
                          <a:spcPts val="0"/>
                        </a:spcBef>
                        <a:spcAft>
                          <a:spcPts val="0"/>
                        </a:spcAft>
                      </a:pPr>
                      <a:r>
                        <a:rPr lang="en-US" sz="1000" dirty="0" smtClean="0">
                          <a:effectLst/>
                        </a:rPr>
                        <a:t>B2-20</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a:effectLst/>
                        </a:rPr>
                        <a:t> </a:t>
                      </a:r>
                      <a:r>
                        <a:rPr lang="en-US" sz="1000" dirty="0" smtClean="0">
                          <a:effectLst/>
                        </a:rPr>
                        <a:t>21/9 years</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Special Training</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Yes</a:t>
                      </a:r>
                      <a:r>
                        <a:rPr lang="en-US" sz="1000" baseline="0" dirty="0" smtClean="0">
                          <a:effectLst/>
                        </a:rPr>
                        <a:t> </a:t>
                      </a: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02"/>
                  </a:ext>
                </a:extLst>
              </a:tr>
              <a:tr h="342653">
                <a:tc>
                  <a:txBody>
                    <a:bodyPr/>
                    <a:lstStyle/>
                    <a:p>
                      <a:pPr marL="0" marR="0" algn="ctr">
                        <a:lnSpc>
                          <a:spcPct val="115000"/>
                        </a:lnSpc>
                        <a:spcBef>
                          <a:spcPts val="0"/>
                        </a:spcBef>
                        <a:spcAft>
                          <a:spcPts val="0"/>
                        </a:spcAft>
                      </a:pPr>
                      <a:r>
                        <a:rPr lang="en-US" sz="1000" dirty="0" smtClean="0">
                          <a:effectLst/>
                        </a:rPr>
                        <a:t>B2-11</a:t>
                      </a:r>
                      <a:r>
                        <a:rPr lang="en-US" sz="1000" dirty="0">
                          <a:effectLst/>
                        </a:rPr>
                        <a:t> </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a:effectLst/>
                        </a:rPr>
                        <a:t> </a:t>
                      </a:r>
                      <a:r>
                        <a:rPr lang="en-US" sz="1000" dirty="0" smtClean="0">
                          <a:effectLst/>
                        </a:rPr>
                        <a:t>13/6 years </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Special</a:t>
                      </a:r>
                      <a:r>
                        <a:rPr lang="en-US" sz="1000" baseline="0" dirty="0" smtClean="0">
                          <a:effectLst/>
                        </a:rPr>
                        <a:t> Training</a:t>
                      </a:r>
                    </a:p>
                    <a:p>
                      <a:pPr marL="0" marR="0" algn="ctr">
                        <a:lnSpc>
                          <a:spcPct val="115000"/>
                        </a:lnSpc>
                        <a:spcBef>
                          <a:spcPts val="0"/>
                        </a:spcBef>
                        <a:spcAft>
                          <a:spcPts val="0"/>
                        </a:spcAft>
                      </a:pP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Yes</a:t>
                      </a: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03"/>
                  </a:ext>
                </a:extLst>
              </a:tr>
              <a:tr h="342653">
                <a:tc>
                  <a:txBody>
                    <a:bodyPr/>
                    <a:lstStyle/>
                    <a:p>
                      <a:pPr marL="0" marR="0" algn="ctr">
                        <a:lnSpc>
                          <a:spcPct val="115000"/>
                        </a:lnSpc>
                        <a:spcBef>
                          <a:spcPts val="0"/>
                        </a:spcBef>
                        <a:spcAft>
                          <a:spcPts val="0"/>
                        </a:spcAft>
                      </a:pPr>
                      <a:r>
                        <a:rPr lang="en-US" sz="1000" dirty="0" smtClean="0">
                          <a:effectLst/>
                        </a:rPr>
                        <a:t>B2-12</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smtClean="0">
                          <a:effectLst/>
                        </a:rPr>
                        <a:t>8/3 years </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Special</a:t>
                      </a:r>
                      <a:r>
                        <a:rPr lang="en-US" sz="1000" baseline="0" dirty="0" smtClean="0">
                          <a:effectLst/>
                        </a:rPr>
                        <a:t> Training</a:t>
                      </a:r>
                      <a:r>
                        <a:rPr lang="en-US" sz="1000" dirty="0">
                          <a:effectLst/>
                        </a:rPr>
                        <a:t> </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Yes</a:t>
                      </a:r>
                      <a:r>
                        <a:rPr lang="en-US" sz="1000" dirty="0">
                          <a:effectLst/>
                        </a:rPr>
                        <a:t> </a:t>
                      </a: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04"/>
                  </a:ext>
                </a:extLst>
              </a:tr>
              <a:tr h="342653">
                <a:tc>
                  <a:txBody>
                    <a:bodyPr/>
                    <a:lstStyle/>
                    <a:p>
                      <a:pPr marL="0" marR="0" algn="ctr">
                        <a:lnSpc>
                          <a:spcPct val="115000"/>
                        </a:lnSpc>
                        <a:spcBef>
                          <a:spcPts val="0"/>
                        </a:spcBef>
                        <a:spcAft>
                          <a:spcPts val="0"/>
                        </a:spcAft>
                      </a:pPr>
                      <a:r>
                        <a:rPr lang="en-US" sz="1100" dirty="0" smtClean="0">
                          <a:effectLst/>
                        </a:rPr>
                        <a:t>B3-13</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smtClean="0">
                          <a:effectLst/>
                        </a:rPr>
                        <a:t>5/3 years</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Special Training</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No</a:t>
                      </a: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05"/>
                  </a:ext>
                </a:extLst>
              </a:tr>
              <a:tr h="342653">
                <a:tc>
                  <a:txBody>
                    <a:bodyPr/>
                    <a:lstStyle/>
                    <a:p>
                      <a:pPr marL="0" marR="0" algn="ctr">
                        <a:lnSpc>
                          <a:spcPct val="115000"/>
                        </a:lnSpc>
                        <a:spcBef>
                          <a:spcPts val="0"/>
                        </a:spcBef>
                        <a:spcAft>
                          <a:spcPts val="0"/>
                        </a:spcAft>
                      </a:pPr>
                      <a:r>
                        <a:rPr lang="en-US" sz="1000" dirty="0">
                          <a:effectLst/>
                        </a:rPr>
                        <a:t> </a:t>
                      </a:r>
                      <a:r>
                        <a:rPr lang="en-US" sz="1000" dirty="0" smtClean="0">
                          <a:effectLst/>
                        </a:rPr>
                        <a:t>C4-14</a:t>
                      </a:r>
                      <a:endParaRPr lang="en-US" sz="1100" dirty="0">
                        <a:solidFill>
                          <a:srgbClr val="008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FF0000"/>
                          </a:solidFill>
                          <a:effectLst/>
                        </a:rPr>
                        <a:t>6/6 years </a:t>
                      </a:r>
                      <a:endParaRPr lang="en-US" sz="1000" dirty="0">
                        <a:solidFill>
                          <a:srgbClr val="FF0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FF0000"/>
                          </a:solidFill>
                          <a:effectLst/>
                        </a:rPr>
                        <a:t>Special Training</a:t>
                      </a:r>
                      <a:r>
                        <a:rPr lang="en-US" sz="1000" dirty="0">
                          <a:solidFill>
                            <a:srgbClr val="FF0000"/>
                          </a:solidFill>
                          <a:effectLst/>
                        </a:rPr>
                        <a:t> </a:t>
                      </a:r>
                      <a:endParaRPr lang="en-US" sz="1000" dirty="0">
                        <a:solidFill>
                          <a:srgbClr val="FF0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FF0000"/>
                          </a:solidFill>
                          <a:effectLst/>
                        </a:rPr>
                        <a:t>Yes</a:t>
                      </a:r>
                      <a:endParaRPr lang="en-US" sz="1000" dirty="0">
                        <a:solidFill>
                          <a:srgbClr val="FF0000"/>
                        </a:solidFill>
                        <a:effectLst/>
                        <a:latin typeface="Arial"/>
                        <a:ea typeface="Calibri"/>
                        <a:cs typeface="Arial"/>
                      </a:endParaRPr>
                    </a:p>
                  </a:txBody>
                  <a:tcPr marL="68580" marR="68580" marT="0" marB="0"/>
                </a:tc>
                <a:extLst>
                  <a:ext uri="{0D108BD9-81ED-4DB2-BD59-A6C34878D82A}">
                    <a16:rowId xmlns:a16="http://schemas.microsoft.com/office/drawing/2014/main" val="10006"/>
                  </a:ext>
                </a:extLst>
              </a:tr>
              <a:tr h="342653">
                <a:tc>
                  <a:txBody>
                    <a:bodyPr/>
                    <a:lstStyle/>
                    <a:p>
                      <a:pPr marL="0" marR="0" algn="ctr">
                        <a:lnSpc>
                          <a:spcPct val="115000"/>
                        </a:lnSpc>
                        <a:spcBef>
                          <a:spcPts val="0"/>
                        </a:spcBef>
                        <a:spcAft>
                          <a:spcPts val="0"/>
                        </a:spcAft>
                      </a:pPr>
                      <a:r>
                        <a:rPr lang="en-US" sz="1100" dirty="0" smtClean="0">
                          <a:effectLst/>
                        </a:rPr>
                        <a:t>C4-15</a:t>
                      </a:r>
                      <a:endParaRPr lang="en-US" sz="1100" dirty="0">
                        <a:solidFill>
                          <a:srgbClr val="008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FF0000"/>
                          </a:solidFill>
                          <a:effectLst/>
                        </a:rPr>
                        <a:t>14/14 years </a:t>
                      </a:r>
                      <a:endParaRPr lang="en-US" sz="1000" dirty="0">
                        <a:solidFill>
                          <a:srgbClr val="FF0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FF0000"/>
                          </a:solidFill>
                          <a:effectLst/>
                        </a:rPr>
                        <a:t>Special Training</a:t>
                      </a:r>
                      <a:endParaRPr lang="en-US" sz="1000" dirty="0">
                        <a:solidFill>
                          <a:srgbClr val="FF0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FF0000"/>
                          </a:solidFill>
                          <a:effectLst/>
                        </a:rPr>
                        <a:t>No</a:t>
                      </a:r>
                      <a:endParaRPr lang="en-US" sz="1000" dirty="0">
                        <a:solidFill>
                          <a:srgbClr val="FF0000"/>
                        </a:solidFill>
                        <a:effectLst/>
                        <a:latin typeface="Arial"/>
                        <a:ea typeface="Calibri"/>
                        <a:cs typeface="Arial"/>
                      </a:endParaRPr>
                    </a:p>
                  </a:txBody>
                  <a:tcPr marL="68580" marR="68580" marT="0" marB="0"/>
                </a:tc>
                <a:extLst>
                  <a:ext uri="{0D108BD9-81ED-4DB2-BD59-A6C34878D82A}">
                    <a16:rowId xmlns:a16="http://schemas.microsoft.com/office/drawing/2014/main" val="10007"/>
                  </a:ext>
                </a:extLst>
              </a:tr>
              <a:tr h="342653">
                <a:tc>
                  <a:txBody>
                    <a:bodyPr/>
                    <a:lstStyle/>
                    <a:p>
                      <a:pPr marL="0" marR="0" algn="ctr">
                        <a:lnSpc>
                          <a:spcPct val="115000"/>
                        </a:lnSpc>
                        <a:spcBef>
                          <a:spcPts val="0"/>
                        </a:spcBef>
                        <a:spcAft>
                          <a:spcPts val="0"/>
                        </a:spcAft>
                      </a:pPr>
                      <a:r>
                        <a:rPr lang="en-US" sz="1000" dirty="0">
                          <a:effectLst/>
                        </a:rPr>
                        <a:t> </a:t>
                      </a:r>
                      <a:r>
                        <a:rPr lang="en-US" sz="1000" dirty="0" smtClean="0">
                          <a:effectLst/>
                        </a:rPr>
                        <a:t>C5-16</a:t>
                      </a:r>
                      <a:endParaRPr lang="en-US" sz="1100" dirty="0">
                        <a:solidFill>
                          <a:srgbClr val="FF0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00FF"/>
                          </a:solidFill>
                          <a:effectLst/>
                        </a:rPr>
                        <a:t>6/6 years </a:t>
                      </a:r>
                      <a:endParaRPr lang="en-US" sz="1000" dirty="0">
                        <a:solidFill>
                          <a:srgbClr val="0000FF"/>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00FF"/>
                          </a:solidFill>
                          <a:effectLst/>
                        </a:rPr>
                        <a:t>Special Training</a:t>
                      </a:r>
                      <a:endParaRPr lang="en-US" sz="1000" dirty="0">
                        <a:solidFill>
                          <a:srgbClr val="0000FF"/>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00FF"/>
                          </a:solidFill>
                          <a:effectLst/>
                        </a:rPr>
                        <a:t>Yes</a:t>
                      </a:r>
                      <a:endParaRPr lang="en-US" sz="1000" dirty="0">
                        <a:solidFill>
                          <a:srgbClr val="0000FF"/>
                        </a:solidFill>
                        <a:effectLst/>
                        <a:latin typeface="Arial"/>
                        <a:ea typeface="Calibri"/>
                        <a:cs typeface="Arial"/>
                      </a:endParaRPr>
                    </a:p>
                  </a:txBody>
                  <a:tcPr marL="68580" marR="68580" marT="0" marB="0"/>
                </a:tc>
                <a:extLst>
                  <a:ext uri="{0D108BD9-81ED-4DB2-BD59-A6C34878D82A}">
                    <a16:rowId xmlns:a16="http://schemas.microsoft.com/office/drawing/2014/main" val="10008"/>
                  </a:ext>
                </a:extLst>
              </a:tr>
              <a:tr h="342653">
                <a:tc>
                  <a:txBody>
                    <a:bodyPr/>
                    <a:lstStyle/>
                    <a:p>
                      <a:pPr marL="0" marR="0" algn="ctr">
                        <a:lnSpc>
                          <a:spcPct val="115000"/>
                        </a:lnSpc>
                        <a:spcBef>
                          <a:spcPts val="0"/>
                        </a:spcBef>
                        <a:spcAft>
                          <a:spcPts val="0"/>
                        </a:spcAft>
                      </a:pPr>
                      <a:r>
                        <a:rPr lang="en-US" sz="1100" dirty="0" smtClean="0">
                          <a:effectLst/>
                        </a:rPr>
                        <a:t>C5-17</a:t>
                      </a:r>
                      <a:endParaRPr lang="en-US" sz="1100" dirty="0">
                        <a:solidFill>
                          <a:srgbClr val="FF0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00FF"/>
                          </a:solidFill>
                          <a:effectLst/>
                        </a:rPr>
                        <a:t>2/2 years</a:t>
                      </a:r>
                      <a:endParaRPr lang="en-US" sz="1000" dirty="0">
                        <a:solidFill>
                          <a:srgbClr val="0000FF"/>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00FF"/>
                          </a:solidFill>
                          <a:effectLst/>
                        </a:rPr>
                        <a:t>No Training</a:t>
                      </a:r>
                      <a:endParaRPr lang="en-US" sz="1000" dirty="0">
                        <a:solidFill>
                          <a:srgbClr val="0000FF"/>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00FF"/>
                          </a:solidFill>
                          <a:effectLst/>
                        </a:rPr>
                        <a:t>Yes</a:t>
                      </a:r>
                      <a:endParaRPr lang="en-US" sz="1000" dirty="0">
                        <a:solidFill>
                          <a:srgbClr val="0000FF"/>
                        </a:solidFill>
                        <a:effectLst/>
                        <a:latin typeface="Arial"/>
                        <a:ea typeface="Calibri"/>
                        <a:cs typeface="Arial"/>
                      </a:endParaRPr>
                    </a:p>
                  </a:txBody>
                  <a:tcPr marL="68580" marR="68580" marT="0" marB="0"/>
                </a:tc>
                <a:extLst>
                  <a:ext uri="{0D108BD9-81ED-4DB2-BD59-A6C34878D82A}">
                    <a16:rowId xmlns:a16="http://schemas.microsoft.com/office/drawing/2014/main" val="10009"/>
                  </a:ext>
                </a:extLst>
              </a:tr>
              <a:tr h="342653">
                <a:tc>
                  <a:txBody>
                    <a:bodyPr/>
                    <a:lstStyle/>
                    <a:p>
                      <a:pPr marL="0" marR="0" algn="ctr">
                        <a:lnSpc>
                          <a:spcPct val="115000"/>
                        </a:lnSpc>
                        <a:spcBef>
                          <a:spcPts val="0"/>
                        </a:spcBef>
                        <a:spcAft>
                          <a:spcPts val="0"/>
                        </a:spcAft>
                      </a:pPr>
                      <a:r>
                        <a:rPr lang="en-US" sz="1100" dirty="0" smtClean="0">
                          <a:effectLst/>
                        </a:rPr>
                        <a:t>D6-18</a:t>
                      </a:r>
                      <a:endParaRPr lang="en-US" sz="1100" dirty="0">
                        <a:solidFill>
                          <a:srgbClr val="0000FF"/>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8000"/>
                          </a:solidFill>
                          <a:effectLst/>
                        </a:rPr>
                        <a:t>7/7 years</a:t>
                      </a:r>
                      <a:endParaRPr lang="en-US" sz="1000" dirty="0">
                        <a:solidFill>
                          <a:srgbClr val="008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8000"/>
                          </a:solidFill>
                          <a:effectLst/>
                        </a:rPr>
                        <a:t>No Training </a:t>
                      </a:r>
                      <a:endParaRPr lang="en-US" sz="1000" dirty="0">
                        <a:solidFill>
                          <a:srgbClr val="008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8000"/>
                          </a:solidFill>
                          <a:effectLst/>
                        </a:rPr>
                        <a:t>No</a:t>
                      </a:r>
                      <a:endParaRPr lang="en-US" sz="1000" dirty="0">
                        <a:solidFill>
                          <a:srgbClr val="008000"/>
                        </a:solidFill>
                        <a:effectLst/>
                        <a:latin typeface="Arial"/>
                        <a:ea typeface="Calibri"/>
                        <a:cs typeface="Arial"/>
                      </a:endParaRPr>
                    </a:p>
                  </a:txBody>
                  <a:tcPr marL="68580" marR="68580" marT="0" marB="0"/>
                </a:tc>
                <a:extLst>
                  <a:ext uri="{0D108BD9-81ED-4DB2-BD59-A6C34878D82A}">
                    <a16:rowId xmlns:a16="http://schemas.microsoft.com/office/drawing/2014/main" val="10010"/>
                  </a:ext>
                </a:extLst>
              </a:tr>
              <a:tr h="342653">
                <a:tc>
                  <a:txBody>
                    <a:bodyPr/>
                    <a:lstStyle/>
                    <a:p>
                      <a:pPr marL="0" marR="0" algn="ctr">
                        <a:lnSpc>
                          <a:spcPct val="115000"/>
                        </a:lnSpc>
                        <a:spcBef>
                          <a:spcPts val="0"/>
                        </a:spcBef>
                        <a:spcAft>
                          <a:spcPts val="0"/>
                        </a:spcAft>
                      </a:pPr>
                      <a:r>
                        <a:rPr lang="en-US" sz="1100" dirty="0" smtClean="0">
                          <a:effectLst/>
                        </a:rPr>
                        <a:t>D6-19</a:t>
                      </a:r>
                      <a:endParaRPr lang="en-US" sz="1100" dirty="0">
                        <a:solidFill>
                          <a:srgbClr val="0000FF"/>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8000"/>
                          </a:solidFill>
                          <a:effectLst/>
                        </a:rPr>
                        <a:t> 7/2 years </a:t>
                      </a:r>
                      <a:endParaRPr lang="en-US" sz="1000" dirty="0">
                        <a:solidFill>
                          <a:srgbClr val="008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8000"/>
                          </a:solidFill>
                          <a:effectLst/>
                        </a:rPr>
                        <a:t>No Training</a:t>
                      </a:r>
                      <a:endParaRPr lang="en-US" sz="1000" dirty="0">
                        <a:solidFill>
                          <a:srgbClr val="008000"/>
                        </a:solidFill>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solidFill>
                            <a:srgbClr val="008000"/>
                          </a:solidFill>
                          <a:effectLst/>
                        </a:rPr>
                        <a:t> Yes</a:t>
                      </a:r>
                      <a:endParaRPr lang="en-US" sz="1000" dirty="0">
                        <a:solidFill>
                          <a:srgbClr val="008000"/>
                        </a:solidFill>
                        <a:effectLst/>
                        <a:latin typeface="Arial"/>
                        <a:ea typeface="Calibri"/>
                        <a:cs typeface="Arial"/>
                      </a:endParaRPr>
                    </a:p>
                  </a:txBody>
                  <a:tcPr marL="68580" marR="68580" marT="0" marB="0"/>
                </a:tc>
                <a:extLst>
                  <a:ext uri="{0D108BD9-81ED-4DB2-BD59-A6C34878D82A}">
                    <a16:rowId xmlns:a16="http://schemas.microsoft.com/office/drawing/2014/main" val="10011"/>
                  </a:ext>
                </a:extLst>
              </a:tr>
              <a:tr h="342653">
                <a:tc>
                  <a:txBody>
                    <a:bodyPr/>
                    <a:lstStyle/>
                    <a:p>
                      <a:pPr marL="0" marR="0" algn="ctr">
                        <a:lnSpc>
                          <a:spcPct val="115000"/>
                        </a:lnSpc>
                        <a:spcBef>
                          <a:spcPts val="0"/>
                        </a:spcBef>
                        <a:spcAft>
                          <a:spcPts val="0"/>
                        </a:spcAft>
                      </a:pPr>
                      <a:r>
                        <a:rPr lang="en-US" sz="1100" dirty="0" smtClean="0">
                          <a:effectLst/>
                        </a:rPr>
                        <a:t>D7-20</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smtClean="0">
                          <a:effectLst/>
                        </a:rPr>
                        <a:t>2/2 years</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No Training</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Yes</a:t>
                      </a: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12"/>
                  </a:ext>
                </a:extLst>
              </a:tr>
              <a:tr h="342653">
                <a:tc>
                  <a:txBody>
                    <a:bodyPr/>
                    <a:lstStyle/>
                    <a:p>
                      <a:pPr marL="0" marR="0" algn="ctr">
                        <a:lnSpc>
                          <a:spcPct val="115000"/>
                        </a:lnSpc>
                        <a:spcBef>
                          <a:spcPts val="0"/>
                        </a:spcBef>
                        <a:spcAft>
                          <a:spcPts val="0"/>
                        </a:spcAft>
                      </a:pPr>
                      <a:r>
                        <a:rPr lang="en-US" sz="1000" dirty="0">
                          <a:effectLst/>
                        </a:rPr>
                        <a:t> </a:t>
                      </a:r>
                      <a:r>
                        <a:rPr lang="en-US" sz="1000" dirty="0" smtClean="0">
                          <a:effectLst/>
                        </a:rPr>
                        <a:t>D7-21</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000" dirty="0">
                          <a:effectLst/>
                        </a:rPr>
                        <a:t> </a:t>
                      </a:r>
                      <a:r>
                        <a:rPr lang="en-US" sz="1000" dirty="0" smtClean="0">
                          <a:effectLst/>
                        </a:rPr>
                        <a:t>2/1 years </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a:effectLst/>
                        </a:rPr>
                        <a:t> </a:t>
                      </a:r>
                      <a:r>
                        <a:rPr lang="en-US" sz="1000" dirty="0" smtClean="0">
                          <a:effectLst/>
                        </a:rPr>
                        <a:t>No</a:t>
                      </a:r>
                      <a:r>
                        <a:rPr lang="en-US" sz="1000" baseline="0" dirty="0" smtClean="0">
                          <a:effectLst/>
                        </a:rPr>
                        <a:t> Training</a:t>
                      </a:r>
                      <a:endParaRPr lang="en-US" sz="1000" dirty="0">
                        <a:effectLst/>
                        <a:latin typeface="Arial"/>
                        <a:ea typeface="Calibri"/>
                        <a:cs typeface="Arial"/>
                      </a:endParaRPr>
                    </a:p>
                  </a:txBody>
                  <a:tcPr marL="68580" marR="68580" marT="0" marB="0"/>
                </a:tc>
                <a:tc>
                  <a:txBody>
                    <a:bodyPr/>
                    <a:lstStyle/>
                    <a:p>
                      <a:pPr marL="0" marR="0" algn="ctr">
                        <a:lnSpc>
                          <a:spcPct val="115000"/>
                        </a:lnSpc>
                        <a:spcBef>
                          <a:spcPts val="0"/>
                        </a:spcBef>
                        <a:spcAft>
                          <a:spcPts val="0"/>
                        </a:spcAft>
                      </a:pPr>
                      <a:r>
                        <a:rPr lang="en-US" sz="1000" dirty="0" smtClean="0">
                          <a:effectLst/>
                        </a:rPr>
                        <a:t> Yes</a:t>
                      </a:r>
                      <a:endParaRPr lang="en-US" sz="1000" dirty="0">
                        <a:effectLst/>
                        <a:latin typeface="Arial"/>
                        <a:ea typeface="Calibri"/>
                        <a:cs typeface="Arial"/>
                      </a:endParaRPr>
                    </a:p>
                  </a:txBody>
                  <a:tcPr marL="68580" marR="68580" marT="0" marB="0"/>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7425605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536" y="283029"/>
            <a:ext cx="7406640" cy="1356360"/>
          </a:xfrm>
        </p:spPr>
        <p:txBody>
          <a:bodyPr/>
          <a:lstStyle/>
          <a:p>
            <a:pPr algn="ctr"/>
            <a:r>
              <a:rPr lang="en-US" dirty="0" smtClean="0">
                <a:solidFill>
                  <a:srgbClr val="000000"/>
                </a:solidFill>
                <a:latin typeface="Times New Roman"/>
                <a:cs typeface="Times New Roman"/>
              </a:rPr>
              <a:t>Implications for Change</a:t>
            </a:r>
            <a:endParaRPr lang="en-US" dirty="0">
              <a:solidFill>
                <a:srgbClr val="000000"/>
              </a:solidFill>
              <a:latin typeface="Times New Roman"/>
              <a:cs typeface="Times New Roman"/>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67</a:t>
            </a:fld>
            <a:endParaRPr lang="en-US" sz="1200" b="0" i="0" u="none" strike="noStrike" cap="none" dirty="0">
              <a:solidFill>
                <a:srgbClr val="888888"/>
              </a:solidFill>
              <a:latin typeface="Times New Roman"/>
              <a:ea typeface="Times New Roman"/>
              <a:cs typeface="Times New Roman"/>
              <a:sym typeface="Times New Roman"/>
            </a:endParaRPr>
          </a:p>
        </p:txBody>
      </p:sp>
      <p:sp>
        <p:nvSpPr>
          <p:cNvPr id="4" name="Content Placeholder 2"/>
          <p:cNvSpPr txBox="1">
            <a:spLocks/>
          </p:cNvSpPr>
          <p:nvPr/>
        </p:nvSpPr>
        <p:spPr>
          <a:xfrm>
            <a:off x="843595" y="1822291"/>
            <a:ext cx="7404653" cy="5035709"/>
          </a:xfrm>
          <a:prstGeom prst="rect">
            <a:avLst/>
          </a:prstGeom>
        </p:spPr>
        <p:txBody>
          <a:bodyPr/>
          <a:lst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r>
              <a:rPr lang="en-US" sz="2200" dirty="0" smtClean="0">
                <a:solidFill>
                  <a:srgbClr val="000000"/>
                </a:solidFill>
                <a:latin typeface="Times New Roman"/>
                <a:cs typeface="Times New Roman"/>
              </a:rPr>
              <a:t>High Schools with freshman transition programs within	 the same districts should develop similar criteria for the structure and professional development. </a:t>
            </a:r>
          </a:p>
          <a:p>
            <a:r>
              <a:rPr lang="en-US" sz="2200" dirty="0">
                <a:solidFill>
                  <a:srgbClr val="000000"/>
                </a:solidFill>
                <a:latin typeface="Times New Roman"/>
                <a:cs typeface="Times New Roman"/>
              </a:rPr>
              <a:t>Preparing rising grade 9 students for the transition should include continuous collaboration between the high school the middle school throughout the school-</a:t>
            </a:r>
            <a:r>
              <a:rPr lang="en-US" sz="2200" dirty="0" smtClean="0">
                <a:solidFill>
                  <a:srgbClr val="000000"/>
                </a:solidFill>
                <a:latin typeface="Times New Roman"/>
                <a:cs typeface="Times New Roman"/>
              </a:rPr>
              <a:t>year.</a:t>
            </a:r>
          </a:p>
          <a:p>
            <a:r>
              <a:rPr lang="en-US" sz="2200" dirty="0" smtClean="0">
                <a:solidFill>
                  <a:srgbClr val="000000"/>
                </a:solidFill>
                <a:latin typeface="Times New Roman"/>
                <a:cs typeface="Times New Roman"/>
              </a:rPr>
              <a:t>Mentoring and acclimation for grade nine students should be extended past the first 10 days of school and continue throughout the school year. </a:t>
            </a:r>
          </a:p>
          <a:p>
            <a:r>
              <a:rPr lang="en-US" sz="2200" dirty="0" smtClean="0">
                <a:solidFill>
                  <a:srgbClr val="000000"/>
                </a:solidFill>
                <a:latin typeface="Times New Roman"/>
                <a:cs typeface="Times New Roman"/>
              </a:rPr>
              <a:t>Intervention models like Power Block, Power Lunch, Peer Group Connections, and Advisory should continue as support services.</a:t>
            </a:r>
          </a:p>
        </p:txBody>
      </p:sp>
    </p:spTree>
    <p:extLst>
      <p:ext uri="{BB962C8B-B14F-4D97-AF65-F5344CB8AC3E}">
        <p14:creationId xmlns:p14="http://schemas.microsoft.com/office/powerpoint/2010/main" val="17046414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2689" y="496923"/>
            <a:ext cx="8166246" cy="1356360"/>
          </a:xfrm>
        </p:spPr>
        <p:txBody>
          <a:bodyPr>
            <a:normAutofit/>
          </a:bodyPr>
          <a:lstStyle/>
          <a:p>
            <a:r>
              <a:rPr lang="en-US" sz="3200" dirty="0" smtClean="0">
                <a:solidFill>
                  <a:srgbClr val="000000"/>
                </a:solidFill>
                <a:latin typeface="Times New Roman"/>
                <a:cs typeface="Times New Roman"/>
              </a:rPr>
              <a:t>Recommendations for Future Research</a:t>
            </a:r>
            <a:endParaRPr lang="en-US" sz="3200" dirty="0">
              <a:solidFill>
                <a:srgbClr val="000000"/>
              </a:solidFill>
              <a:latin typeface="Times New Roman"/>
              <a:cs typeface="Times New Roman"/>
            </a:endParaRPr>
          </a:p>
        </p:txBody>
      </p:sp>
      <p:sp>
        <p:nvSpPr>
          <p:cNvPr id="3" name="Content Placeholder 2"/>
          <p:cNvSpPr>
            <a:spLocks noGrp="1"/>
          </p:cNvSpPr>
          <p:nvPr>
            <p:ph idx="1"/>
          </p:nvPr>
        </p:nvSpPr>
        <p:spPr>
          <a:xfrm>
            <a:off x="391695" y="1636288"/>
            <a:ext cx="8440267" cy="5522206"/>
          </a:xfrm>
        </p:spPr>
        <p:txBody>
          <a:bodyPr>
            <a:normAutofit/>
          </a:bodyPr>
          <a:lstStyle/>
          <a:p>
            <a:r>
              <a:rPr lang="en-US" dirty="0" smtClean="0">
                <a:solidFill>
                  <a:schemeClr val="tx1"/>
                </a:solidFill>
                <a:latin typeface="Times New Roman"/>
                <a:cs typeface="Times New Roman"/>
              </a:rPr>
              <a:t>It </a:t>
            </a:r>
            <a:r>
              <a:rPr lang="en-US" dirty="0">
                <a:solidFill>
                  <a:schemeClr val="tx1"/>
                </a:solidFill>
                <a:latin typeface="Times New Roman"/>
                <a:cs typeface="Times New Roman"/>
              </a:rPr>
              <a:t>is recommended </a:t>
            </a:r>
            <a:r>
              <a:rPr lang="en-US" dirty="0">
                <a:solidFill>
                  <a:srgbClr val="0000FF"/>
                </a:solidFill>
                <a:latin typeface="Times New Roman"/>
                <a:cs typeface="Times New Roman"/>
              </a:rPr>
              <a:t>that this study be replicated </a:t>
            </a:r>
            <a:r>
              <a:rPr lang="en-US" dirty="0" smtClean="0">
                <a:solidFill>
                  <a:schemeClr val="tx1"/>
                </a:solidFill>
                <a:latin typeface="Times New Roman"/>
                <a:cs typeface="Times New Roman"/>
              </a:rPr>
              <a:t>to examine the influence of  strategies implemented for first year college students in the areas academic achievement, discipline, and student attendance</a:t>
            </a:r>
          </a:p>
          <a:p>
            <a:endParaRPr lang="en-US" dirty="0" smtClean="0">
              <a:solidFill>
                <a:schemeClr val="tx1"/>
              </a:solidFill>
              <a:latin typeface="Times New Roman"/>
              <a:cs typeface="Times New Roman"/>
            </a:endParaRPr>
          </a:p>
          <a:p>
            <a:r>
              <a:rPr lang="en-US" dirty="0" smtClean="0">
                <a:solidFill>
                  <a:schemeClr val="tx1"/>
                </a:solidFill>
                <a:latin typeface="Times New Roman"/>
                <a:cs typeface="Times New Roman"/>
              </a:rPr>
              <a:t>It is recommended </a:t>
            </a:r>
            <a:r>
              <a:rPr lang="en-US" dirty="0" smtClean="0">
                <a:solidFill>
                  <a:srgbClr val="0000FF"/>
                </a:solidFill>
                <a:latin typeface="Times New Roman"/>
                <a:cs typeface="Times New Roman"/>
              </a:rPr>
              <a:t>that this study be expanded </a:t>
            </a:r>
            <a:r>
              <a:rPr lang="en-US" dirty="0" smtClean="0">
                <a:solidFill>
                  <a:srgbClr val="0000FF"/>
                </a:solidFill>
                <a:latin typeface="Times New Roman"/>
                <a:cs typeface="Times New Roman"/>
              </a:rPr>
              <a:t>longitudinally  </a:t>
            </a:r>
            <a:r>
              <a:rPr lang="en-US" dirty="0" smtClean="0">
                <a:solidFill>
                  <a:srgbClr val="0000FF"/>
                </a:solidFill>
                <a:latin typeface="Times New Roman"/>
                <a:cs typeface="Times New Roman"/>
              </a:rPr>
              <a:t>to track cohorts of grade nine students through graduation on the effectiveness of transition strategies in the relation to academic achievement, discipline, and student attendance.  </a:t>
            </a:r>
          </a:p>
          <a:p>
            <a:endParaRPr lang="en-US" dirty="0">
              <a:solidFill>
                <a:srgbClr val="0000FF"/>
              </a:solidFill>
              <a:latin typeface="Times New Roman"/>
              <a:cs typeface="Times New Roman"/>
            </a:endParaRPr>
          </a:p>
          <a:p>
            <a:r>
              <a:rPr lang="en-US" dirty="0" smtClean="0">
                <a:solidFill>
                  <a:srgbClr val="0000FF"/>
                </a:solidFill>
                <a:latin typeface="Times New Roman"/>
                <a:cs typeface="Times New Roman"/>
              </a:rPr>
              <a:t>It is recommended </a:t>
            </a:r>
            <a:r>
              <a:rPr lang="en-US" dirty="0" smtClean="0">
                <a:solidFill>
                  <a:srgbClr val="000000"/>
                </a:solidFill>
                <a:latin typeface="Times New Roman"/>
                <a:cs typeface="Times New Roman"/>
              </a:rPr>
              <a:t>that this study be expanded to different geographic areas to examine viewpoints of district superintendents on the benefits of freshman transition programs.  </a:t>
            </a:r>
            <a:endParaRPr lang="en-US"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68</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9256878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www.religionnews.com/wp-content/uploads/2012/12/qand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0615" y="386366"/>
            <a:ext cx="6722771" cy="4159876"/>
          </a:xfrm>
          <a:prstGeom prst="ellipse">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
        <p:nvSpPr>
          <p:cNvPr id="5" name="TextBox 4"/>
          <p:cNvSpPr txBox="1"/>
          <p:nvPr/>
        </p:nvSpPr>
        <p:spPr>
          <a:xfrm>
            <a:off x="-181429" y="4714676"/>
            <a:ext cx="9688286" cy="1337802"/>
          </a:xfrm>
          <a:prstGeom prst="rect">
            <a:avLst/>
          </a:prstGeom>
          <a:noFill/>
        </p:spPr>
        <p:txBody>
          <a:bodyPr wrap="square" rtlCol="0">
            <a:spAutoFit/>
          </a:bodyPr>
          <a:lstStyle/>
          <a:p>
            <a:pPr algn="ctr">
              <a:lnSpc>
                <a:spcPct val="80000"/>
              </a:lnSpc>
              <a:buClr>
                <a:schemeClr val="dk1"/>
              </a:buClr>
              <a:buSzPct val="25000"/>
            </a:pPr>
            <a:r>
              <a:rPr lang="en-US" sz="2400" dirty="0">
                <a:solidFill>
                  <a:schemeClr val="tx1"/>
                </a:solidFill>
              </a:rPr>
              <a:t>STRATEGIES IDENTIFIED FOR FRESHMAN TRANSITION PROGRAMS IN RELATION TO </a:t>
            </a:r>
            <a:r>
              <a:rPr lang="en-US" sz="2400" dirty="0" smtClean="0">
                <a:solidFill>
                  <a:schemeClr val="tx1"/>
                </a:solidFill>
              </a:rPr>
              <a:t>ACADEMIC ACHIEVEMENT, </a:t>
            </a:r>
          </a:p>
          <a:p>
            <a:pPr algn="ctr">
              <a:lnSpc>
                <a:spcPct val="80000"/>
              </a:lnSpc>
              <a:buClr>
                <a:schemeClr val="dk1"/>
              </a:buClr>
              <a:buSzPct val="25000"/>
            </a:pPr>
            <a:r>
              <a:rPr lang="en-US" sz="2400" dirty="0" smtClean="0">
                <a:solidFill>
                  <a:schemeClr val="tx1"/>
                </a:solidFill>
              </a:rPr>
              <a:t>CLASSROOM DISCIPLINE</a:t>
            </a:r>
            <a:r>
              <a:rPr lang="en-US" sz="2400" dirty="0">
                <a:solidFill>
                  <a:schemeClr val="tx1"/>
                </a:solidFill>
              </a:rPr>
              <a:t>, </a:t>
            </a:r>
            <a:r>
              <a:rPr lang="en-US" sz="2400" dirty="0" smtClean="0">
                <a:solidFill>
                  <a:schemeClr val="tx1"/>
                </a:solidFill>
              </a:rPr>
              <a:t>AND </a:t>
            </a:r>
            <a:r>
              <a:rPr lang="en-US" sz="2400" dirty="0">
                <a:solidFill>
                  <a:schemeClr val="tx1"/>
                </a:solidFill>
              </a:rPr>
              <a:t>STUDENT </a:t>
            </a:r>
            <a:r>
              <a:rPr lang="en-US" sz="2400" dirty="0" smtClean="0">
                <a:solidFill>
                  <a:schemeClr val="tx1"/>
                </a:solidFill>
              </a:rPr>
              <a:t>ACHIEVEMENT.</a:t>
            </a:r>
            <a:endParaRPr lang="en-US" sz="2400" dirty="0">
              <a:solidFill>
                <a:schemeClr val="tx1"/>
              </a:solidFill>
            </a:endParaRPr>
          </a:p>
          <a:p>
            <a:pPr lvl="0">
              <a:lnSpc>
                <a:spcPct val="80000"/>
              </a:lnSpc>
              <a:buClr>
                <a:schemeClr val="dk1"/>
              </a:buClr>
              <a:buSzPct val="25000"/>
            </a:pPr>
            <a:endParaRPr lang="en-US" sz="2800" dirty="0">
              <a:solidFill>
                <a:schemeClr val="dk1"/>
              </a:solidFill>
              <a:latin typeface="Times New Roman" panose="02020603050405020304" pitchFamily="18" charset="0"/>
              <a:ea typeface="Times New Roman"/>
              <a:cs typeface="Times New Roman" panose="02020603050405020304" pitchFamily="18" charset="0"/>
              <a:sym typeface="Times New Roman"/>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69</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0740241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en-US" b="0" i="0" u="none" strike="noStrike" cap="none" dirty="0">
                <a:solidFill>
                  <a:srgbClr val="000000"/>
                </a:solidFill>
                <a:latin typeface="Times New Roman" panose="02020603050405020304" pitchFamily="18" charset="0"/>
                <a:cs typeface="Times New Roman" panose="02020603050405020304" pitchFamily="18" charset="0"/>
                <a:sym typeface="Arial"/>
              </a:rPr>
              <a:t>Purpose of the Study</a:t>
            </a:r>
          </a:p>
        </p:txBody>
      </p:sp>
      <p:sp>
        <p:nvSpPr>
          <p:cNvPr id="120" name="Shape 120"/>
          <p:cNvSpPr txBox="1">
            <a:spLocks noGrp="1"/>
          </p:cNvSpPr>
          <p:nvPr>
            <p:ph idx="1"/>
          </p:nvPr>
        </p:nvSpPr>
        <p:spPr>
          <a:xfrm>
            <a:off x="1044521" y="2053542"/>
            <a:ext cx="7715204" cy="2931936"/>
          </a:xfrm>
          <a:prstGeom prst="rect">
            <a:avLst/>
          </a:prstGeom>
          <a:noFill/>
          <a:ln>
            <a:noFill/>
          </a:ln>
        </p:spPr>
        <p:txBody>
          <a:bodyPr lIns="91425" tIns="45700" rIns="91425" bIns="45700" anchor="t" anchorCtr="0">
            <a:noAutofit/>
          </a:bodyPr>
          <a:lstStyle/>
          <a:p>
            <a:pPr marL="0" indent="0">
              <a:spcBef>
                <a:spcPts val="0"/>
              </a:spcBef>
              <a:buNone/>
            </a:pPr>
            <a:r>
              <a:rPr lang="en-US" sz="2400" dirty="0">
                <a:solidFill>
                  <a:schemeClr val="tx1"/>
                </a:solidFill>
                <a:latin typeface="Times New Roman"/>
                <a:cs typeface="Times New Roman"/>
              </a:rPr>
              <a:t>The purpose of this qualitative study </a:t>
            </a:r>
            <a:r>
              <a:rPr lang="en-US" sz="2400" dirty="0" smtClean="0">
                <a:solidFill>
                  <a:schemeClr val="tx1"/>
                </a:solidFill>
                <a:latin typeface="Times New Roman"/>
                <a:cs typeface="Times New Roman"/>
              </a:rPr>
              <a:t>was </a:t>
            </a:r>
            <a:r>
              <a:rPr lang="en-US" sz="2400" dirty="0">
                <a:solidFill>
                  <a:schemeClr val="tx1"/>
                </a:solidFill>
                <a:latin typeface="Times New Roman"/>
                <a:cs typeface="Times New Roman"/>
              </a:rPr>
              <a:t>be to</a:t>
            </a:r>
            <a:r>
              <a:rPr lang="en-US" sz="2400" dirty="0">
                <a:solidFill>
                  <a:srgbClr val="000000"/>
                </a:solidFill>
                <a:latin typeface="Times New Roman"/>
                <a:cs typeface="Times New Roman"/>
              </a:rPr>
              <a:t> identify </a:t>
            </a:r>
            <a:r>
              <a:rPr lang="en-US" sz="2400" dirty="0">
                <a:solidFill>
                  <a:srgbClr val="0000FF"/>
                </a:solidFill>
                <a:latin typeface="Times New Roman"/>
                <a:cs typeface="Times New Roman"/>
              </a:rPr>
              <a:t>strategies </a:t>
            </a:r>
            <a:r>
              <a:rPr lang="en-US" sz="2400" dirty="0">
                <a:solidFill>
                  <a:srgbClr val="000000"/>
                </a:solidFill>
                <a:latin typeface="Times New Roman"/>
                <a:cs typeface="Times New Roman"/>
              </a:rPr>
              <a:t>implemented</a:t>
            </a:r>
            <a:r>
              <a:rPr lang="en-US" sz="2400" dirty="0">
                <a:solidFill>
                  <a:srgbClr val="0000FF"/>
                </a:solidFill>
                <a:latin typeface="Times New Roman"/>
                <a:cs typeface="Times New Roman"/>
              </a:rPr>
              <a:t> </a:t>
            </a:r>
            <a:r>
              <a:rPr lang="en-US" sz="2400" dirty="0">
                <a:solidFill>
                  <a:schemeClr val="tx1"/>
                </a:solidFill>
                <a:latin typeface="Times New Roman"/>
                <a:cs typeface="Times New Roman"/>
              </a:rPr>
              <a:t>by administrators and teachers for </a:t>
            </a:r>
            <a:r>
              <a:rPr lang="en-US" sz="2400" dirty="0">
                <a:solidFill>
                  <a:srgbClr val="000000"/>
                </a:solidFill>
                <a:latin typeface="Times New Roman"/>
                <a:cs typeface="Times New Roman"/>
              </a:rPr>
              <a:t>freshman</a:t>
            </a:r>
            <a:r>
              <a:rPr lang="en-US" sz="2400" dirty="0">
                <a:solidFill>
                  <a:srgbClr val="0000FF"/>
                </a:solidFill>
                <a:latin typeface="Times New Roman"/>
                <a:cs typeface="Times New Roman"/>
              </a:rPr>
              <a:t> transition programs </a:t>
            </a:r>
            <a:r>
              <a:rPr lang="en-US" sz="2400" dirty="0">
                <a:solidFill>
                  <a:schemeClr val="tx1"/>
                </a:solidFill>
                <a:latin typeface="Times New Roman"/>
                <a:cs typeface="Times New Roman"/>
              </a:rPr>
              <a:t>in the areas of academic </a:t>
            </a:r>
            <a:r>
              <a:rPr lang="en-US" sz="2400" dirty="0">
                <a:solidFill>
                  <a:srgbClr val="0000FF"/>
                </a:solidFill>
                <a:latin typeface="Times New Roman"/>
                <a:cs typeface="Times New Roman"/>
              </a:rPr>
              <a:t>achievement</a:t>
            </a:r>
            <a:r>
              <a:rPr lang="en-US" sz="2400" dirty="0">
                <a:solidFill>
                  <a:schemeClr val="tx1"/>
                </a:solidFill>
                <a:latin typeface="Times New Roman"/>
                <a:cs typeface="Times New Roman"/>
              </a:rPr>
              <a:t>, </a:t>
            </a:r>
            <a:r>
              <a:rPr lang="en-US" sz="2400" dirty="0">
                <a:solidFill>
                  <a:srgbClr val="0000FF"/>
                </a:solidFill>
                <a:latin typeface="Times New Roman"/>
                <a:cs typeface="Times New Roman"/>
              </a:rPr>
              <a:t>classroom discipline</a:t>
            </a:r>
            <a:r>
              <a:rPr lang="en-US" sz="2400" dirty="0">
                <a:solidFill>
                  <a:schemeClr val="tx1"/>
                </a:solidFill>
                <a:latin typeface="Times New Roman"/>
                <a:cs typeface="Times New Roman"/>
              </a:rPr>
              <a:t>, and </a:t>
            </a:r>
            <a:r>
              <a:rPr lang="en-US" sz="2400" dirty="0">
                <a:solidFill>
                  <a:srgbClr val="0000FF"/>
                </a:solidFill>
                <a:latin typeface="Times New Roman"/>
                <a:cs typeface="Times New Roman"/>
              </a:rPr>
              <a:t>student attendance</a:t>
            </a:r>
            <a:r>
              <a:rPr lang="en-US" sz="2400" dirty="0">
                <a:solidFill>
                  <a:schemeClr val="tx1"/>
                </a:solidFill>
                <a:latin typeface="Times New Roman"/>
                <a:cs typeface="Times New Roman"/>
              </a:rPr>
              <a:t>.  </a:t>
            </a:r>
          </a:p>
          <a:p>
            <a:pPr marL="0" lvl="0" indent="0">
              <a:spcBef>
                <a:spcPts val="0"/>
              </a:spcBef>
              <a:buNone/>
            </a:pPr>
            <a:endParaRPr lang="en-US" sz="2400" dirty="0">
              <a:solidFill>
                <a:schemeClr val="tx1"/>
              </a:solidFill>
              <a:latin typeface="Times New Roman"/>
              <a:cs typeface="Times New Roman"/>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7</a:t>
            </a:fld>
            <a:endParaRPr lang="en-US" sz="1200" b="0" i="0" u="none" strike="noStrike" cap="none" dirty="0">
              <a:solidFill>
                <a:srgbClr val="888888"/>
              </a:solidFill>
              <a:latin typeface="Times New Roman"/>
              <a:ea typeface="Times New Roman"/>
              <a:cs typeface="Times New Roman"/>
              <a:sym typeface="Times New Roman"/>
            </a:endParaRPr>
          </a:p>
        </p:txBody>
      </p:sp>
    </p:spTree>
  </p:cSld>
  <p:clrMapOvr>
    <a:masterClrMapping/>
  </p:clrMapOvr>
  <p:transition spd="slow">
    <p:cut/>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51" y="399143"/>
            <a:ext cx="8050892" cy="6168571"/>
          </a:xfrm>
        </p:spPr>
        <p:txBody>
          <a:bodyPr>
            <a:normAutofit/>
          </a:bodyPr>
          <a:lstStyle/>
          <a:p>
            <a:r>
              <a:rPr lang="en-US" dirty="0">
                <a:solidFill>
                  <a:schemeClr val="tx1"/>
                </a:solidFill>
              </a:rPr>
              <a:t>Balfanz</a:t>
            </a:r>
            <a:r>
              <a:rPr lang="en-US" dirty="0">
                <a:solidFill>
                  <a:schemeClr val="tx1"/>
                </a:solidFill>
              </a:rPr>
              <a:t>, R., &amp; Byrnes, V. (2012). Chronic Absenteeism: Summarizing What We Know From Nationally Available Data. Baltimore: Johns Hopkins University Center for Social Organization of Schools. </a:t>
            </a:r>
          </a:p>
          <a:p>
            <a:r>
              <a:rPr lang="en-US" dirty="0" smtClean="0">
                <a:solidFill>
                  <a:schemeClr val="tx1"/>
                </a:solidFill>
              </a:rPr>
              <a:t>Wickert</a:t>
            </a:r>
            <a:r>
              <a:rPr lang="en-US" dirty="0" smtClean="0">
                <a:solidFill>
                  <a:schemeClr val="tx1"/>
                </a:solidFill>
              </a:rPr>
              <a:t>, J. (2015). A case study of the effectiveness of a summer transition program for first-time ninth grade students. Dissertation </a:t>
            </a:r>
            <a:r>
              <a:rPr lang="en-US" dirty="0" smtClean="0">
                <a:solidFill>
                  <a:srgbClr val="000000"/>
                </a:solidFill>
              </a:rPr>
              <a:t>Walden University, School of Education.  </a:t>
            </a:r>
            <a:r>
              <a:rPr lang="en-US" dirty="0">
                <a:solidFill>
                  <a:srgbClr val="000000"/>
                </a:solidFill>
              </a:rPr>
              <a:t>Retrieved from: </a:t>
            </a:r>
            <a:r>
              <a:rPr lang="en-US" dirty="0">
                <a:solidFill>
                  <a:srgbClr val="000000"/>
                </a:solidFill>
                <a:hlinkClick r:id="rId3"/>
              </a:rPr>
              <a:t>http://scholarworks.waldenu.edu/cgi/viewcontent.cgi?article=1079&amp;context=</a:t>
            </a:r>
            <a:r>
              <a:rPr lang="en-US" dirty="0" smtClean="0">
                <a:solidFill>
                  <a:srgbClr val="000000"/>
                </a:solidFill>
                <a:hlinkClick r:id="rId3"/>
              </a:rPr>
              <a:t>dissertations</a:t>
            </a:r>
            <a:endParaRPr lang="en-US" dirty="0" smtClean="0">
              <a:solidFill>
                <a:srgbClr val="000000"/>
              </a:solidFill>
            </a:endParaRPr>
          </a:p>
          <a:p>
            <a:r>
              <a:rPr lang="en-US" dirty="0" smtClean="0">
                <a:solidFill>
                  <a:schemeClr val="tx1"/>
                </a:solidFill>
              </a:rPr>
              <a:t>Warren, </a:t>
            </a:r>
            <a:r>
              <a:rPr lang="en-US" dirty="0" smtClean="0">
                <a:solidFill>
                  <a:schemeClr val="tx1"/>
                </a:solidFill>
              </a:rPr>
              <a:t>Fazekas</a:t>
            </a:r>
            <a:r>
              <a:rPr lang="en-US" dirty="0" smtClean="0">
                <a:solidFill>
                  <a:schemeClr val="tx1"/>
                </a:solidFill>
              </a:rPr>
              <a:t>, Hill, </a:t>
            </a:r>
            <a:r>
              <a:rPr lang="en-US" dirty="0" smtClean="0">
                <a:solidFill>
                  <a:schemeClr val="tx1"/>
                </a:solidFill>
              </a:rPr>
              <a:t>Fancsali</a:t>
            </a:r>
            <a:r>
              <a:rPr lang="en-US" dirty="0" smtClean="0">
                <a:solidFill>
                  <a:schemeClr val="tx1"/>
                </a:solidFill>
              </a:rPr>
              <a:t>, Walters. (2011). Final report on the study of promising ninth grade transition strategies. A study of six high schools.   US Department of Education – Contract No. ED-04-CO-0021.</a:t>
            </a:r>
          </a:p>
          <a:p>
            <a:r>
              <a:rPr lang="en-US" dirty="0" smtClean="0">
                <a:solidFill>
                  <a:schemeClr val="tx1"/>
                </a:solidFill>
              </a:rPr>
              <a:t>Masscheuettes</a:t>
            </a:r>
            <a:r>
              <a:rPr lang="en-US" dirty="0" smtClean="0">
                <a:solidFill>
                  <a:schemeClr val="tx1"/>
                </a:solidFill>
              </a:rPr>
              <a:t> Department of Education. (2015). Focusing on the 8</a:t>
            </a:r>
            <a:r>
              <a:rPr lang="en-US" baseline="30000" dirty="0" smtClean="0">
                <a:solidFill>
                  <a:schemeClr val="tx1"/>
                </a:solidFill>
              </a:rPr>
              <a:t>th</a:t>
            </a:r>
            <a:r>
              <a:rPr lang="en-US" dirty="0" smtClean="0">
                <a:solidFill>
                  <a:schemeClr val="tx1"/>
                </a:solidFill>
              </a:rPr>
              <a:t> to 9</a:t>
            </a:r>
            <a:r>
              <a:rPr lang="en-US" baseline="30000" dirty="0" smtClean="0">
                <a:solidFill>
                  <a:schemeClr val="tx1"/>
                </a:solidFill>
              </a:rPr>
              <a:t>th</a:t>
            </a:r>
            <a:r>
              <a:rPr lang="en-US" dirty="0" smtClean="0">
                <a:solidFill>
                  <a:schemeClr val="tx1"/>
                </a:solidFill>
              </a:rPr>
              <a:t> grade transition.   Retrieved from: </a:t>
            </a:r>
            <a:r>
              <a:rPr lang="nl-NL" dirty="0">
                <a:solidFill>
                  <a:schemeClr val="tx1"/>
                </a:solidFill>
              </a:rPr>
              <a:t>http://</a:t>
            </a:r>
            <a:r>
              <a:rPr lang="nl-NL" dirty="0" err="1">
                <a:solidFill>
                  <a:schemeClr val="tx1"/>
                </a:solidFill>
              </a:rPr>
              <a:t>www.doe.mass.edu</a:t>
            </a:r>
            <a:r>
              <a:rPr lang="nl-NL" dirty="0">
                <a:solidFill>
                  <a:schemeClr val="tx1"/>
                </a:solidFill>
              </a:rPr>
              <a:t>/</a:t>
            </a:r>
            <a:r>
              <a:rPr lang="nl-NL" dirty="0" err="1">
                <a:solidFill>
                  <a:schemeClr val="tx1"/>
                </a:solidFill>
              </a:rPr>
              <a:t>ccr</a:t>
            </a:r>
            <a:r>
              <a:rPr lang="nl-NL" dirty="0">
                <a:solidFill>
                  <a:schemeClr val="tx1"/>
                </a:solidFill>
              </a:rPr>
              <a:t>/</a:t>
            </a:r>
            <a:r>
              <a:rPr lang="nl-NL" dirty="0" err="1">
                <a:solidFill>
                  <a:schemeClr val="tx1"/>
                </a:solidFill>
              </a:rPr>
              <a:t>ccrta</a:t>
            </a:r>
            <a:r>
              <a:rPr lang="nl-NL" dirty="0">
                <a:solidFill>
                  <a:schemeClr val="tx1"/>
                </a:solidFill>
              </a:rPr>
              <a:t>/2015-TransitionOct10.pdf</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70</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12724613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6537" y="551543"/>
            <a:ext cx="7404653" cy="4038600"/>
          </a:xfrm>
        </p:spPr>
        <p:txBody>
          <a:bodyPr/>
          <a:lstStyle/>
          <a:p>
            <a:r>
              <a:rPr lang="en-US" dirty="0" smtClean="0"/>
              <a:t>Prince George County Public Schools. (2014).  Effective Interventions for Ninth Grade Students. Research report. Hanover Research, Washington DC. </a:t>
            </a:r>
            <a:endParaRPr lang="en-US" dirty="0"/>
          </a:p>
        </p:txBody>
      </p:sp>
      <p:sp>
        <p:nvSpPr>
          <p:cNvPr id="4" name="Slide Number Placeholder 3"/>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71</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123671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3676" y="404782"/>
            <a:ext cx="7406640" cy="1356360"/>
          </a:xfrm>
        </p:spPr>
        <p:txBody>
          <a:bodyPr/>
          <a:lstStyle/>
          <a:p>
            <a:r>
              <a:rPr lang="en-US" dirty="0" smtClean="0">
                <a:solidFill>
                  <a:srgbClr val="000000"/>
                </a:solidFill>
                <a:latin typeface="Times New Roman"/>
                <a:cs typeface="Times New Roman"/>
              </a:rPr>
              <a:t>Significance of the Study</a:t>
            </a:r>
            <a:endParaRPr lang="en-US" dirty="0">
              <a:solidFill>
                <a:srgbClr val="000000"/>
              </a:solidFill>
              <a:latin typeface="Times New Roman"/>
              <a:cs typeface="Times New Roman"/>
            </a:endParaRPr>
          </a:p>
        </p:txBody>
      </p:sp>
      <p:sp>
        <p:nvSpPr>
          <p:cNvPr id="3" name="Content Placeholder 2"/>
          <p:cNvSpPr>
            <a:spLocks noGrp="1"/>
          </p:cNvSpPr>
          <p:nvPr>
            <p:ph idx="1"/>
          </p:nvPr>
        </p:nvSpPr>
        <p:spPr>
          <a:xfrm>
            <a:off x="286763" y="1583928"/>
            <a:ext cx="8725804" cy="5106804"/>
          </a:xfrm>
        </p:spPr>
        <p:txBody>
          <a:bodyPr>
            <a:normAutofit/>
          </a:bodyPr>
          <a:lstStyle/>
          <a:p>
            <a:pPr marL="203200" lvl="0" indent="0">
              <a:spcBef>
                <a:spcPts val="0"/>
              </a:spcBef>
              <a:buNone/>
            </a:pPr>
            <a:endParaRPr lang="en-US" sz="2200" dirty="0">
              <a:latin typeface="Times New Roman"/>
              <a:cs typeface="Times New Roman"/>
            </a:endParaRPr>
          </a:p>
          <a:p>
            <a:pPr marL="203200" indent="0">
              <a:spcBef>
                <a:spcPts val="0"/>
              </a:spcBef>
              <a:buNone/>
            </a:pPr>
            <a:r>
              <a:rPr lang="en-US" sz="2200" dirty="0">
                <a:solidFill>
                  <a:schemeClr val="tx1"/>
                </a:solidFill>
                <a:latin typeface="Times New Roman"/>
                <a:cs typeface="Times New Roman"/>
              </a:rPr>
              <a:t>T</a:t>
            </a:r>
            <a:r>
              <a:rPr lang="en-US" sz="2200" dirty="0" smtClean="0">
                <a:solidFill>
                  <a:schemeClr val="tx1"/>
                </a:solidFill>
                <a:latin typeface="Times New Roman"/>
                <a:cs typeface="Times New Roman"/>
              </a:rPr>
              <a:t>his study will </a:t>
            </a:r>
            <a:r>
              <a:rPr lang="en-US" sz="2200" dirty="0">
                <a:solidFill>
                  <a:srgbClr val="0000FF"/>
                </a:solidFill>
                <a:latin typeface="Times New Roman"/>
                <a:cs typeface="Times New Roman"/>
              </a:rPr>
              <a:t>a</a:t>
            </a:r>
            <a:r>
              <a:rPr lang="en-US" sz="2200" dirty="0" smtClean="0">
                <a:solidFill>
                  <a:srgbClr val="0000FF"/>
                </a:solidFill>
                <a:latin typeface="Times New Roman"/>
                <a:cs typeface="Times New Roman"/>
              </a:rPr>
              <a:t>dd </a:t>
            </a:r>
            <a:r>
              <a:rPr lang="en-US" sz="2200" dirty="0">
                <a:solidFill>
                  <a:srgbClr val="0000FF"/>
                </a:solidFill>
                <a:latin typeface="Times New Roman"/>
                <a:cs typeface="Times New Roman"/>
              </a:rPr>
              <a:t>to the body of knowledge </a:t>
            </a:r>
            <a:r>
              <a:rPr lang="en-US" sz="2200" dirty="0">
                <a:solidFill>
                  <a:schemeClr val="tx1"/>
                </a:solidFill>
                <a:latin typeface="Times New Roman"/>
                <a:cs typeface="Times New Roman"/>
              </a:rPr>
              <a:t>on freshman </a:t>
            </a:r>
            <a:r>
              <a:rPr lang="en-US" sz="2200" dirty="0">
                <a:solidFill>
                  <a:srgbClr val="0000FF"/>
                </a:solidFill>
                <a:latin typeface="Times New Roman"/>
                <a:cs typeface="Times New Roman"/>
              </a:rPr>
              <a:t>transition </a:t>
            </a:r>
            <a:r>
              <a:rPr lang="en-US" sz="2200" dirty="0" smtClean="0">
                <a:solidFill>
                  <a:srgbClr val="0000FF"/>
                </a:solidFill>
                <a:latin typeface="Times New Roman"/>
                <a:cs typeface="Times New Roman"/>
              </a:rPr>
              <a:t>programs </a:t>
            </a:r>
            <a:r>
              <a:rPr lang="en-US" sz="2200" dirty="0" smtClean="0">
                <a:solidFill>
                  <a:schemeClr val="tx1"/>
                </a:solidFill>
                <a:latin typeface="Times New Roman"/>
                <a:cs typeface="Times New Roman"/>
              </a:rPr>
              <a:t>in </a:t>
            </a:r>
            <a:r>
              <a:rPr lang="en-US" sz="2200" dirty="0" smtClean="0">
                <a:solidFill>
                  <a:srgbClr val="FF0000"/>
                </a:solidFill>
                <a:latin typeface="Times New Roman"/>
                <a:cs typeface="Times New Roman"/>
              </a:rPr>
              <a:t>rural</a:t>
            </a:r>
            <a:r>
              <a:rPr lang="en-US" sz="2200" dirty="0" smtClean="0">
                <a:solidFill>
                  <a:schemeClr val="tx1"/>
                </a:solidFill>
                <a:latin typeface="Times New Roman"/>
                <a:cs typeface="Times New Roman"/>
              </a:rPr>
              <a:t> school districts. </a:t>
            </a:r>
          </a:p>
          <a:p>
            <a:pPr marL="203200" indent="0">
              <a:spcBef>
                <a:spcPts val="0"/>
              </a:spcBef>
              <a:buNone/>
            </a:pPr>
            <a:endParaRPr lang="en-US" sz="2200" dirty="0">
              <a:solidFill>
                <a:schemeClr val="tx1"/>
              </a:solidFill>
              <a:latin typeface="Times New Roman"/>
              <a:cs typeface="Times New Roman"/>
            </a:endParaRPr>
          </a:p>
          <a:p>
            <a:pPr marL="203200" indent="0">
              <a:spcBef>
                <a:spcPts val="0"/>
              </a:spcBef>
              <a:buNone/>
            </a:pPr>
            <a:r>
              <a:rPr lang="en-US" sz="2200" dirty="0" smtClean="0">
                <a:solidFill>
                  <a:schemeClr val="tx1"/>
                </a:solidFill>
                <a:latin typeface="Times New Roman"/>
                <a:cs typeface="Times New Roman"/>
              </a:rPr>
              <a:t>This study will </a:t>
            </a:r>
            <a:r>
              <a:rPr lang="en-US" sz="2200" dirty="0" smtClean="0">
                <a:solidFill>
                  <a:srgbClr val="0000FF"/>
                </a:solidFill>
                <a:latin typeface="Times New Roman"/>
                <a:cs typeface="Times New Roman"/>
              </a:rPr>
              <a:t>help administrators </a:t>
            </a:r>
            <a:r>
              <a:rPr lang="en-US" sz="2200" dirty="0" smtClean="0">
                <a:solidFill>
                  <a:schemeClr val="tx1"/>
                </a:solidFill>
                <a:latin typeface="Times New Roman"/>
                <a:cs typeface="Times New Roman"/>
              </a:rPr>
              <a:t>as they </a:t>
            </a:r>
            <a:r>
              <a:rPr lang="en-US" sz="2200" dirty="0" smtClean="0">
                <a:solidFill>
                  <a:srgbClr val="0000FF"/>
                </a:solidFill>
                <a:latin typeface="Times New Roman"/>
                <a:cs typeface="Times New Roman"/>
              </a:rPr>
              <a:t>develop adjustments to current transition programs. </a:t>
            </a:r>
          </a:p>
          <a:p>
            <a:pPr marL="203200" indent="0">
              <a:spcBef>
                <a:spcPts val="0"/>
              </a:spcBef>
              <a:buNone/>
            </a:pPr>
            <a:endParaRPr lang="en-US" sz="2200" dirty="0">
              <a:solidFill>
                <a:schemeClr val="tx1"/>
              </a:solidFill>
              <a:latin typeface="Times New Roman"/>
              <a:cs typeface="Times New Roman"/>
            </a:endParaRPr>
          </a:p>
          <a:p>
            <a:pPr marL="203200" indent="0">
              <a:spcBef>
                <a:spcPts val="0"/>
              </a:spcBef>
              <a:buNone/>
            </a:pPr>
            <a:r>
              <a:rPr lang="en-US" sz="2200" dirty="0" smtClean="0">
                <a:solidFill>
                  <a:schemeClr val="tx1"/>
                </a:solidFill>
                <a:latin typeface="Times New Roman"/>
                <a:cs typeface="Times New Roman"/>
              </a:rPr>
              <a:t>This study will help </a:t>
            </a:r>
            <a:r>
              <a:rPr lang="en-US" sz="2200" dirty="0">
                <a:solidFill>
                  <a:schemeClr val="tx1"/>
                </a:solidFill>
                <a:latin typeface="Times New Roman"/>
                <a:cs typeface="Times New Roman"/>
              </a:rPr>
              <a:t>administrators and teachers </a:t>
            </a:r>
            <a:r>
              <a:rPr lang="en-US" sz="2200" dirty="0">
                <a:solidFill>
                  <a:srgbClr val="0000FF"/>
                </a:solidFill>
                <a:latin typeface="Times New Roman"/>
                <a:cs typeface="Times New Roman"/>
              </a:rPr>
              <a:t>identify effective strategies </a:t>
            </a:r>
            <a:r>
              <a:rPr lang="en-US" sz="2200" dirty="0">
                <a:solidFill>
                  <a:schemeClr val="tx1"/>
                </a:solidFill>
                <a:latin typeface="Times New Roman"/>
                <a:cs typeface="Times New Roman"/>
              </a:rPr>
              <a:t>to improve academic achievement, classroom discipline, and student attendance.  </a:t>
            </a:r>
            <a:endParaRPr lang="en-US" sz="2200" dirty="0" smtClean="0">
              <a:solidFill>
                <a:schemeClr val="tx1"/>
              </a:solidFill>
              <a:latin typeface="Times New Roman"/>
              <a:cs typeface="Times New Roman"/>
            </a:endParaRPr>
          </a:p>
          <a:p>
            <a:pPr marL="546100" indent="-342900">
              <a:spcBef>
                <a:spcPts val="0"/>
              </a:spcBef>
            </a:pPr>
            <a:endParaRPr lang="en-US" sz="2200" dirty="0">
              <a:solidFill>
                <a:schemeClr val="tx1"/>
              </a:solidFill>
              <a:latin typeface="Times New Roman"/>
              <a:cs typeface="Times New Roman"/>
            </a:endParaRPr>
          </a:p>
          <a:p>
            <a:pPr marL="203200" indent="0">
              <a:spcBef>
                <a:spcPts val="0"/>
              </a:spcBef>
              <a:buNone/>
            </a:pPr>
            <a:r>
              <a:rPr lang="en-US" sz="2200" dirty="0" smtClean="0">
                <a:solidFill>
                  <a:schemeClr val="tx1"/>
                </a:solidFill>
                <a:latin typeface="Times New Roman"/>
                <a:cs typeface="Times New Roman"/>
              </a:rPr>
              <a:t>Benefit </a:t>
            </a:r>
            <a:r>
              <a:rPr lang="en-US" sz="2200" dirty="0">
                <a:solidFill>
                  <a:schemeClr val="tx1"/>
                </a:solidFill>
                <a:latin typeface="Times New Roman"/>
                <a:cs typeface="Times New Roman"/>
              </a:rPr>
              <a:t>district leaders who are charged to provide programs and curriculums that </a:t>
            </a:r>
            <a:r>
              <a:rPr lang="en-US" sz="2200" dirty="0">
                <a:solidFill>
                  <a:srgbClr val="0000FF"/>
                </a:solidFill>
                <a:latin typeface="Times New Roman"/>
                <a:cs typeface="Times New Roman"/>
              </a:rPr>
              <a:t>improve grade nine student outcomes</a:t>
            </a:r>
            <a:r>
              <a:rPr lang="en-US" sz="2200" dirty="0">
                <a:solidFill>
                  <a:schemeClr val="tx1"/>
                </a:solidFill>
                <a:latin typeface="Times New Roman"/>
                <a:cs typeface="Times New Roman"/>
              </a:rPr>
              <a:t>.  </a:t>
            </a:r>
          </a:p>
          <a:p>
            <a:pPr marL="546100" indent="-342900">
              <a:spcBef>
                <a:spcPts val="0"/>
              </a:spcBef>
            </a:pPr>
            <a:endParaRPr lang="en-US" sz="2200" dirty="0">
              <a:solidFill>
                <a:schemeClr val="tx1"/>
              </a:solidFill>
              <a:latin typeface="Times New Roman"/>
              <a:cs typeface="Times New Roman"/>
            </a:endParaRPr>
          </a:p>
          <a:p>
            <a:pPr marL="203200" indent="0">
              <a:spcBef>
                <a:spcPts val="0"/>
              </a:spcBef>
              <a:buNone/>
            </a:pPr>
            <a:r>
              <a:rPr lang="en-US" sz="2200" dirty="0">
                <a:solidFill>
                  <a:srgbClr val="0000FF"/>
                </a:solidFill>
                <a:latin typeface="Times New Roman"/>
                <a:cs typeface="Times New Roman"/>
              </a:rPr>
              <a:t>Help grade nine students adjust </a:t>
            </a:r>
            <a:r>
              <a:rPr lang="en-US" sz="2200" dirty="0">
                <a:solidFill>
                  <a:schemeClr val="tx1"/>
                </a:solidFill>
                <a:latin typeface="Times New Roman"/>
                <a:cs typeface="Times New Roman"/>
              </a:rPr>
              <a:t>to new school environments when </a:t>
            </a:r>
            <a:r>
              <a:rPr lang="en-US" sz="2200" dirty="0">
                <a:solidFill>
                  <a:srgbClr val="0000FF"/>
                </a:solidFill>
                <a:latin typeface="Times New Roman"/>
                <a:cs typeface="Times New Roman"/>
              </a:rPr>
              <a:t>transitioning</a:t>
            </a:r>
            <a:r>
              <a:rPr lang="en-US" sz="2200" dirty="0">
                <a:solidFill>
                  <a:schemeClr val="tx1"/>
                </a:solidFill>
                <a:latin typeface="Times New Roman"/>
                <a:cs typeface="Times New Roman"/>
              </a:rPr>
              <a:t> from middle to high school. </a:t>
            </a:r>
          </a:p>
          <a:p>
            <a:endParaRPr lang="en-US" dirty="0"/>
          </a:p>
        </p:txBody>
      </p:sp>
      <p:sp>
        <p:nvSpPr>
          <p:cNvPr id="5" name="Slide Number Placeholder 4"/>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8</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411742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50" y="324716"/>
            <a:ext cx="7406640" cy="1356360"/>
          </a:xfrm>
        </p:spPr>
        <p:txBody>
          <a:bodyPr/>
          <a:lstStyle/>
          <a:p>
            <a:pPr algn="ctr"/>
            <a:r>
              <a:rPr lang="en-US" dirty="0" smtClean="0">
                <a:solidFill>
                  <a:srgbClr val="000000"/>
                </a:solidFill>
                <a:latin typeface="Times New Roman"/>
                <a:cs typeface="Times New Roman"/>
              </a:rPr>
              <a:t>Limitations of the Study</a:t>
            </a:r>
            <a:endParaRPr lang="en-US" dirty="0">
              <a:solidFill>
                <a:srgbClr val="000000"/>
              </a:solidFill>
              <a:latin typeface="Times New Roman"/>
              <a:cs typeface="Times New Roman"/>
            </a:endParaRPr>
          </a:p>
        </p:txBody>
      </p:sp>
      <p:sp>
        <p:nvSpPr>
          <p:cNvPr id="5" name="Text Placeholder 4"/>
          <p:cNvSpPr>
            <a:spLocks noGrp="1"/>
          </p:cNvSpPr>
          <p:nvPr>
            <p:ph idx="1"/>
          </p:nvPr>
        </p:nvSpPr>
        <p:spPr>
          <a:xfrm>
            <a:off x="870906" y="1728392"/>
            <a:ext cx="7404653" cy="4695318"/>
          </a:xfrm>
        </p:spPr>
        <p:txBody>
          <a:bodyPr>
            <a:normAutofit/>
          </a:bodyPr>
          <a:lstStyle/>
          <a:p>
            <a:r>
              <a:rPr lang="en-US" sz="2400" dirty="0" smtClean="0">
                <a:solidFill>
                  <a:schemeClr val="tx1"/>
                </a:solidFill>
                <a:latin typeface="Times New Roman"/>
                <a:cs typeface="Times New Roman"/>
              </a:rPr>
              <a:t>This </a:t>
            </a:r>
            <a:r>
              <a:rPr lang="en-US" sz="2400" dirty="0">
                <a:solidFill>
                  <a:schemeClr val="tx1"/>
                </a:solidFill>
                <a:latin typeface="Times New Roman"/>
                <a:cs typeface="Times New Roman"/>
              </a:rPr>
              <a:t>study is limited </a:t>
            </a:r>
            <a:r>
              <a:rPr lang="en-US" sz="2400" dirty="0" smtClean="0">
                <a:solidFill>
                  <a:schemeClr val="tx1"/>
                </a:solidFill>
                <a:latin typeface="Times New Roman"/>
                <a:cs typeface="Times New Roman"/>
              </a:rPr>
              <a:t>to </a:t>
            </a:r>
            <a:r>
              <a:rPr lang="en-US" sz="2400" dirty="0">
                <a:solidFill>
                  <a:srgbClr val="0000FF"/>
                </a:solidFill>
                <a:latin typeface="Times New Roman"/>
                <a:cs typeface="Times New Roman"/>
              </a:rPr>
              <a:t>seven high schools </a:t>
            </a:r>
            <a:r>
              <a:rPr lang="en-US" sz="2400" dirty="0">
                <a:solidFill>
                  <a:schemeClr val="tx1"/>
                </a:solidFill>
                <a:latin typeface="Times New Roman"/>
                <a:cs typeface="Times New Roman"/>
              </a:rPr>
              <a:t>in four rural North Carolina school districts. </a:t>
            </a:r>
            <a:endParaRPr lang="en-US" sz="2400" dirty="0" smtClean="0">
              <a:solidFill>
                <a:schemeClr val="tx1"/>
              </a:solidFill>
              <a:latin typeface="Times New Roman"/>
              <a:cs typeface="Times New Roman"/>
            </a:endParaRPr>
          </a:p>
          <a:p>
            <a:endParaRPr lang="en-US" sz="2400" dirty="0">
              <a:solidFill>
                <a:schemeClr val="tx1"/>
              </a:solidFill>
              <a:latin typeface="Times New Roman"/>
              <a:cs typeface="Times New Roman"/>
            </a:endParaRPr>
          </a:p>
          <a:p>
            <a:r>
              <a:rPr lang="en-US" sz="2400" dirty="0" smtClean="0">
                <a:solidFill>
                  <a:schemeClr val="tx1"/>
                </a:solidFill>
                <a:latin typeface="Times New Roman"/>
                <a:cs typeface="Times New Roman"/>
              </a:rPr>
              <a:t>This </a:t>
            </a:r>
            <a:r>
              <a:rPr lang="en-US" sz="2400" dirty="0">
                <a:solidFill>
                  <a:schemeClr val="tx1"/>
                </a:solidFill>
                <a:latin typeface="Times New Roman"/>
                <a:cs typeface="Times New Roman"/>
              </a:rPr>
              <a:t>study is limited to </a:t>
            </a:r>
            <a:r>
              <a:rPr lang="en-US" sz="2400" dirty="0">
                <a:solidFill>
                  <a:srgbClr val="0000FF"/>
                </a:solidFill>
                <a:latin typeface="Times New Roman"/>
                <a:cs typeface="Times New Roman"/>
              </a:rPr>
              <a:t>eight administrators and thirteen teachers</a:t>
            </a:r>
            <a:r>
              <a:rPr lang="en-US" sz="2400" dirty="0">
                <a:solidFill>
                  <a:schemeClr val="tx1"/>
                </a:solidFill>
                <a:latin typeface="Times New Roman"/>
                <a:cs typeface="Times New Roman"/>
              </a:rPr>
              <a:t>.  </a:t>
            </a:r>
            <a:endParaRPr lang="en-US" sz="2400" dirty="0" smtClean="0">
              <a:solidFill>
                <a:schemeClr val="tx1"/>
              </a:solidFill>
              <a:latin typeface="Times New Roman"/>
              <a:cs typeface="Times New Roman"/>
            </a:endParaRPr>
          </a:p>
          <a:p>
            <a:endParaRPr lang="en-US" sz="2400" dirty="0">
              <a:solidFill>
                <a:schemeClr val="tx1"/>
              </a:solidFill>
              <a:latin typeface="Times New Roman"/>
              <a:cs typeface="Times New Roman"/>
            </a:endParaRPr>
          </a:p>
          <a:p>
            <a:r>
              <a:rPr lang="en-US" sz="2400" dirty="0" smtClean="0">
                <a:solidFill>
                  <a:schemeClr val="tx1"/>
                </a:solidFill>
                <a:latin typeface="Times New Roman"/>
                <a:cs typeface="Times New Roman"/>
              </a:rPr>
              <a:t>This </a:t>
            </a:r>
            <a:r>
              <a:rPr lang="en-US" sz="2400" dirty="0">
                <a:solidFill>
                  <a:schemeClr val="tx1"/>
                </a:solidFill>
                <a:latin typeface="Times New Roman"/>
                <a:cs typeface="Times New Roman"/>
              </a:rPr>
              <a:t>study focuses on </a:t>
            </a:r>
            <a:r>
              <a:rPr lang="en-US" sz="2400" dirty="0" smtClean="0">
                <a:solidFill>
                  <a:srgbClr val="0000FF"/>
                </a:solidFill>
                <a:latin typeface="Times New Roman"/>
                <a:cs typeface="Times New Roman"/>
              </a:rPr>
              <a:t>identifying </a:t>
            </a:r>
            <a:r>
              <a:rPr lang="en-US" sz="2400" dirty="0">
                <a:solidFill>
                  <a:srgbClr val="0000FF"/>
                </a:solidFill>
                <a:latin typeface="Times New Roman"/>
                <a:cs typeface="Times New Roman"/>
              </a:rPr>
              <a:t>strategies implemented </a:t>
            </a:r>
            <a:r>
              <a:rPr lang="en-US" sz="2400" dirty="0">
                <a:solidFill>
                  <a:schemeClr val="tx1"/>
                </a:solidFill>
                <a:latin typeface="Times New Roman"/>
                <a:cs typeface="Times New Roman"/>
              </a:rPr>
              <a:t>within freshman transition programs. </a:t>
            </a:r>
            <a:endParaRPr lang="en-US" sz="2400" dirty="0" smtClean="0">
              <a:solidFill>
                <a:schemeClr val="tx1"/>
              </a:solidFill>
              <a:latin typeface="Times New Roman"/>
              <a:cs typeface="Times New Roman"/>
            </a:endParaRPr>
          </a:p>
          <a:p>
            <a:endParaRPr lang="en-US" sz="2400" dirty="0">
              <a:solidFill>
                <a:schemeClr val="tx1"/>
              </a:solidFill>
              <a:latin typeface="Times New Roman"/>
              <a:cs typeface="Times New Roman"/>
            </a:endParaRPr>
          </a:p>
          <a:p>
            <a:r>
              <a:rPr lang="en-US" sz="2400" dirty="0" smtClean="0">
                <a:solidFill>
                  <a:schemeClr val="tx1"/>
                </a:solidFill>
                <a:latin typeface="Times New Roman"/>
                <a:cs typeface="Times New Roman"/>
              </a:rPr>
              <a:t>This study </a:t>
            </a:r>
            <a:r>
              <a:rPr lang="en-US" sz="2400" dirty="0" smtClean="0">
                <a:solidFill>
                  <a:srgbClr val="FF0000"/>
                </a:solidFill>
                <a:latin typeface="Times New Roman"/>
                <a:cs typeface="Times New Roman"/>
              </a:rPr>
              <a:t>does not </a:t>
            </a:r>
            <a:r>
              <a:rPr lang="en-US" sz="2400" dirty="0" smtClean="0">
                <a:solidFill>
                  <a:schemeClr val="tx1"/>
                </a:solidFill>
                <a:latin typeface="Times New Roman"/>
                <a:cs typeface="Times New Roman"/>
              </a:rPr>
              <a:t>seek to examine the benefits of specific types of freshman transition programs.</a:t>
            </a:r>
            <a:endParaRPr lang="en-US" sz="2400" dirty="0">
              <a:solidFill>
                <a:schemeClr val="tx1"/>
              </a:solidFill>
              <a:latin typeface="Times New Roman"/>
              <a:cs typeface="Times New Roman"/>
            </a:endParaRPr>
          </a:p>
          <a:p>
            <a:endParaRPr lang="en-US" sz="2400" dirty="0">
              <a:solidFill>
                <a:schemeClr val="tx1"/>
              </a:solidFill>
            </a:endParaRPr>
          </a:p>
        </p:txBody>
      </p:sp>
      <p:sp>
        <p:nvSpPr>
          <p:cNvPr id="3" name="Slide Number Placeholder 2"/>
          <p:cNvSpPr>
            <a:spLocks noGrp="1"/>
          </p:cNvSpPr>
          <p:nvPr>
            <p:ph type="sldNum" sz="quarter"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rgbClr val="888888"/>
                </a:solidFill>
                <a:latin typeface="Times New Roman"/>
                <a:ea typeface="Times New Roman"/>
                <a:cs typeface="Times New Roman"/>
                <a:sym typeface="Times New Roman"/>
              </a:rPr>
              <a:t>9</a:t>
            </a:fld>
            <a:endParaRPr lang="en-US" sz="1200" b="0" i="0" u="none" strike="noStrike" cap="none" dirty="0">
              <a:solidFill>
                <a:srgbClr val="888888"/>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5108891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25171</TotalTime>
  <Words>8166</Words>
  <Application>Microsoft Office PowerPoint</Application>
  <PresentationFormat>On-screen Show (4:3)</PresentationFormat>
  <Paragraphs>998</Paragraphs>
  <Slides>71</Slides>
  <Notes>71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71</vt:i4>
      </vt:variant>
    </vt:vector>
  </HeadingPairs>
  <TitlesOfParts>
    <vt:vector size="82" baseType="lpstr">
      <vt:lpstr>Arial</vt:lpstr>
      <vt:lpstr>Calibri</vt:lpstr>
      <vt:lpstr>Calibri Light</vt:lpstr>
      <vt:lpstr>Cambria</vt:lpstr>
      <vt:lpstr>Corbel</vt:lpstr>
      <vt:lpstr>ＭＳ 明朝</vt:lpstr>
      <vt:lpstr>Times</vt:lpstr>
      <vt:lpstr>Times New Roman</vt:lpstr>
      <vt:lpstr>Wingdings 2</vt:lpstr>
      <vt:lpstr>HDOfficeLightV0</vt:lpstr>
      <vt:lpstr>Basis</vt:lpstr>
      <vt:lpstr>PowerPoint Presentation</vt:lpstr>
      <vt:lpstr>Acknowledgements</vt:lpstr>
      <vt:lpstr>Researcher’s Background</vt:lpstr>
      <vt:lpstr>Rationale for the Study</vt:lpstr>
      <vt:lpstr>Statistical Information </vt:lpstr>
      <vt:lpstr>Problem Statement</vt:lpstr>
      <vt:lpstr>Purpose of the Study</vt:lpstr>
      <vt:lpstr>Significance of the Study</vt:lpstr>
      <vt:lpstr>Limitations of the Study</vt:lpstr>
      <vt:lpstr>Definition of Terms </vt:lpstr>
      <vt:lpstr>Literature Review  Academic Achievement</vt:lpstr>
      <vt:lpstr>Literature Review  Discipline</vt:lpstr>
      <vt:lpstr>Literature Review  Attendance</vt:lpstr>
      <vt:lpstr>Research Questions</vt:lpstr>
      <vt:lpstr>Research Design</vt:lpstr>
      <vt:lpstr> Research Methodology </vt:lpstr>
      <vt:lpstr>PowerPoint Presentation</vt:lpstr>
      <vt:lpstr>PowerPoint Presentation</vt:lpstr>
      <vt:lpstr>Data Analysis/ Interpretation</vt:lpstr>
      <vt:lpstr>Research Question 1</vt:lpstr>
      <vt:lpstr> Developing Mentoring Programs Implementing Intervention Programs Preparing Students for College and Career Readiness Providing Early Academic Warnings Creating Small Learning Communities Planning With Flexibility Analyzing Student Data  </vt:lpstr>
      <vt:lpstr>Developing Mentoring Programs</vt:lpstr>
      <vt:lpstr>Implementing Intervention Programs</vt:lpstr>
      <vt:lpstr>Preparing Students for College  and Career Readiness</vt:lpstr>
      <vt:lpstr>Analyzing Student Data</vt:lpstr>
      <vt:lpstr>Providing Early Academic Warnings</vt:lpstr>
      <vt:lpstr>Creating Small Learning Communities</vt:lpstr>
      <vt:lpstr>Planning With Flexibility</vt:lpstr>
      <vt:lpstr> Developing Mentoring Programs Communicating Effective Supervision Demonstrating Positive Character Traits Creating Positive School Climates Fostering Parental Involvement Retaining Small Learning Communities Fostering Collaboration  </vt:lpstr>
      <vt:lpstr>Developing Mentoring Programs</vt:lpstr>
      <vt:lpstr>Communicating Effective Supervision</vt:lpstr>
      <vt:lpstr>Demonstrating Positive Character Traits </vt:lpstr>
      <vt:lpstr>Creating Positive School Climates</vt:lpstr>
      <vt:lpstr>Fostering Parental Involvement</vt:lpstr>
      <vt:lpstr>Retaining Small Learning Communities</vt:lpstr>
      <vt:lpstr>Fostering Collaboration</vt:lpstr>
      <vt:lpstr>PowerPoint Presentation</vt:lpstr>
      <vt:lpstr>Developing Mentoring Programs</vt:lpstr>
      <vt:lpstr>Communicating Effective Supervision</vt:lpstr>
      <vt:lpstr>Summary of Research Question 1 </vt:lpstr>
      <vt:lpstr>Research Question 2</vt:lpstr>
      <vt:lpstr> Developing Mentoring Programs Fostering Parental Involvement Implementing Intervention Programs Analyzing Student Data Preparing Students for College and Career Readiness Retaining Small Learning Communities Providing Academic Warnings Planning With Flexibility  </vt:lpstr>
      <vt:lpstr>Developing Mentoring Programs</vt:lpstr>
      <vt:lpstr>Fostering Parental Involvement</vt:lpstr>
      <vt:lpstr>Implementing Intervention Programs</vt:lpstr>
      <vt:lpstr>Analyzing Student Data </vt:lpstr>
      <vt:lpstr>Preparing Students for  College and Career Readiness</vt:lpstr>
      <vt:lpstr>Retaining Small Learning Communities</vt:lpstr>
      <vt:lpstr>Providing Early Academic Warnings</vt:lpstr>
      <vt:lpstr>Planning With Flexibility</vt:lpstr>
      <vt:lpstr>PowerPoint Presentation</vt:lpstr>
      <vt:lpstr>Fostering Parental Involvement</vt:lpstr>
      <vt:lpstr>Increasing Administrative Support</vt:lpstr>
      <vt:lpstr>Developing Mentoring Programs</vt:lpstr>
      <vt:lpstr>Communicating Effective Supervision</vt:lpstr>
      <vt:lpstr>Fostering Collaboration</vt:lpstr>
      <vt:lpstr>PowerPoint Presentation</vt:lpstr>
      <vt:lpstr>Fostering Parental Involvement</vt:lpstr>
      <vt:lpstr>Developing Mentoring Programs</vt:lpstr>
      <vt:lpstr>Demonstrating Positive Character Traits</vt:lpstr>
      <vt:lpstr>Creating Small Learning Communities</vt:lpstr>
      <vt:lpstr>Communicating Effective Supervision</vt:lpstr>
      <vt:lpstr> Summary of  Research Question 2 </vt:lpstr>
      <vt:lpstr>Conclusions</vt:lpstr>
      <vt:lpstr>PowerPoint Presentation</vt:lpstr>
      <vt:lpstr>Comparison of Participants </vt:lpstr>
      <vt:lpstr>Implications for Change</vt:lpstr>
      <vt:lpstr>Recommendations for Future Research</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Long, Shamica</dc:creator>
  <cp:lastModifiedBy>student generic</cp:lastModifiedBy>
  <cp:revision>605</cp:revision>
  <cp:lastPrinted>2016-08-27T14:48:42Z</cp:lastPrinted>
  <dcterms:modified xsi:type="dcterms:W3CDTF">2016-08-27T14:50:17Z</dcterms:modified>
</cp:coreProperties>
</file>